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Happy Monkey"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1a18d017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1a18d01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1a18d017e_0_2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81a18d017e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f3c5f3452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f3c5f345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1a18d017e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81a18d017e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81a18d017e_0_2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81a18d017e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1a18d017e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81a18d017e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1a18d017e_0_2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81a18d017e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1a18d017e_0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1a18d017e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1a18d017e_0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1a18d017e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1a18d017e_0_3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81a18d017e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7f3c5f345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7f3c5f34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81a18d017e_0_1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81a18d017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1a18d017e_0_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81a18d017e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7f3c5f3452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7f3c5f345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81a18d017e_0_2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81a18d017e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7f3c5f3452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7f3c5f345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1a18d017e_0_2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81a18d017e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f3c5f3452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f3c5f345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81a18d017e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81a18d017e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81a18d017e_0_3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81a18d017e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1a18d017e_0_2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81a18d017e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1a18d017e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81a18d017e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1a18d017e_0_2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1a18d017e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81a18d017e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81a18d017e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1a18d017e_0_2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81a18d017e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3sNVhNThxcc"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wylzbbSL668"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hyperlink" Target="https://everydaypower.com/achievement-quotes/"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everydaypower.com/john-wooden-quot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JWbFSQB0xcI"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3B5wbPEvG8A"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xVCAiRcOvkY"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wAXXI5YobrM"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3cXWrUJlOK8"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hyperlink" Target="https://everydaypower.com/ways-for-overcoming-obstacles/"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everydaypower.com/happy-inspirational-quote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UrElYjbllTk"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l-gQLqv9f4o"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JJ671iGO80U"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everydaypower.com/theodore-roosevelt-quote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83650"/>
            <a:ext cx="8520600" cy="466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Happy Monkey"/>
                <a:ea typeface="Happy Monkey"/>
                <a:cs typeface="Happy Monkey"/>
                <a:sym typeface="Happy Monkey"/>
              </a:rPr>
              <a:t>More ideas for Social Emotional Learning at Home 3rd-5th!</a:t>
            </a:r>
            <a:endParaRPr sz="6000">
              <a:latin typeface="Happy Monkey"/>
              <a:ea typeface="Happy Monkey"/>
              <a:cs typeface="Happy Monkey"/>
              <a:sym typeface="Happy Monkey"/>
            </a:endParaRPr>
          </a:p>
          <a:p>
            <a:pPr marL="0" lvl="0" indent="0" algn="ctr" rtl="0">
              <a:spcBef>
                <a:spcPts val="0"/>
              </a:spcBef>
              <a:spcAft>
                <a:spcPts val="0"/>
              </a:spcAft>
              <a:buNone/>
            </a:pPr>
            <a:endParaRPr sz="7200">
              <a:latin typeface="Happy Monkey"/>
              <a:ea typeface="Happy Monkey"/>
              <a:cs typeface="Happy Monkey"/>
              <a:sym typeface="Happy Monkey"/>
            </a:endParaRPr>
          </a:p>
          <a:p>
            <a:pPr marL="0" lvl="0" indent="0" algn="ctr" rtl="0">
              <a:spcBef>
                <a:spcPts val="0"/>
              </a:spcBef>
              <a:spcAft>
                <a:spcPts val="0"/>
              </a:spcAft>
              <a:buNone/>
            </a:pPr>
            <a:r>
              <a:rPr lang="en" sz="1800">
                <a:latin typeface="Happy Monkey"/>
                <a:ea typeface="Happy Monkey"/>
                <a:cs typeface="Happy Monkey"/>
                <a:sym typeface="Happy Monkey"/>
              </a:rPr>
              <a:t>Created by: Hilary Ramirez (School Counselor)</a:t>
            </a:r>
            <a:endParaRPr sz="1800">
              <a:latin typeface="Happy Monkey"/>
              <a:ea typeface="Happy Monkey"/>
              <a:cs typeface="Happy Monkey"/>
              <a:sym typeface="Happy Monkey"/>
            </a:endParaRPr>
          </a:p>
          <a:p>
            <a:pPr marL="0" lvl="0" indent="0" algn="ctr" rtl="0">
              <a:spcBef>
                <a:spcPts val="0"/>
              </a:spcBef>
              <a:spcAft>
                <a:spcPts val="0"/>
              </a:spcAft>
              <a:buNone/>
            </a:pPr>
            <a:r>
              <a:rPr lang="en" sz="1800">
                <a:latin typeface="Happy Monkey"/>
                <a:ea typeface="Happy Monkey"/>
                <a:cs typeface="Happy Monkey"/>
                <a:sym typeface="Happy Monkey"/>
              </a:rPr>
              <a:t> and Megan Gross (SAI Teacher on Special Assignment)</a:t>
            </a:r>
            <a:endParaRPr sz="1800">
              <a:latin typeface="Happy Monkey"/>
              <a:ea typeface="Happy Monkey"/>
              <a:cs typeface="Happy Monkey"/>
              <a:sym typeface="Happy Monke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0" y="439775"/>
            <a:ext cx="8520600" cy="591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Happy Monkey"/>
                <a:ea typeface="Happy Monkey"/>
                <a:cs typeface="Happy Monkey"/>
                <a:sym typeface="Happy Monkey"/>
              </a:rPr>
              <a:t>Rosie Revere, Engineer</a:t>
            </a:r>
            <a:endParaRPr sz="3000">
              <a:latin typeface="Happy Monkey"/>
              <a:ea typeface="Happy Monkey"/>
              <a:cs typeface="Happy Monkey"/>
              <a:sym typeface="Happy Monkey"/>
            </a:endParaRPr>
          </a:p>
          <a:p>
            <a:pPr marL="0" lvl="0" indent="0" algn="ctr" rtl="0">
              <a:spcBef>
                <a:spcPts val="0"/>
              </a:spcBef>
              <a:spcAft>
                <a:spcPts val="0"/>
              </a:spcAft>
              <a:buNone/>
            </a:pPr>
            <a:r>
              <a:rPr lang="en" sz="3000">
                <a:latin typeface="Happy Monkey"/>
                <a:ea typeface="Happy Monkey"/>
                <a:cs typeface="Happy Monkey"/>
                <a:sym typeface="Happy Monkey"/>
              </a:rPr>
              <a:t>By: Andrea Beaty</a:t>
            </a:r>
            <a:endParaRPr sz="3000">
              <a:latin typeface="Happy Monkey"/>
              <a:ea typeface="Happy Monkey"/>
              <a:cs typeface="Happy Monkey"/>
              <a:sym typeface="Happy Monkey"/>
            </a:endParaRPr>
          </a:p>
        </p:txBody>
      </p:sp>
      <p:pic>
        <p:nvPicPr>
          <p:cNvPr id="109" name="Google Shape;109;p22" descr="Today’s children’s books reading by PV storytime is ROSIE REVERE, ENGINEER by Andrea Beaty and David Roberts. &#10;This is the story of Rosie Revere, who dreamed of becoming a great engineer.&#10;Where some people see rubbish, Rosie Revere sees inspiration. Alone in her room at night, shy Rosie constructs great inventions from odds and ends. Hot dog dispensers, helium pants, python - repelling cheese hats: Rosie's gizmos would astound - if she ever let anyone see them. &#10;Afraid of failure, she hides them away under her bed. Until a fateful visit from her great-great-aunt Rose, who shows her that a first flop isn't something to fear - it's something to celebrate.&#10;&#10;Disclaimer:&#10;Text and illustrations are not owned by me. If you liked the story, please support the excellent author by purchasing a copy of the book. https://amzn.to/2LJ3Om1&#10;If you are the author/publisher of the book and would like the video taken down, I would really appreciate if you send me a note via email to pvstorytime2018@gmail.com and I will remove the video. Thank you!&#10;&#10;&#10;Please remember to subscribe for more videos! https://www.youtube.com/pvstorytime&#10;Thank you so much for all your support!&#10;#rosierevereengineer #rosierevereengineerbook #childrensbooksreadaloud" title="ROSIE REVERE, ENGINEER by Andrea Beaty and David Roberts - Children's Books Read Aloud">
            <a:hlinkClick r:id="rId3"/>
          </p:cNvPr>
          <p:cNvPicPr preferRelativeResize="0"/>
          <p:nvPr/>
        </p:nvPicPr>
        <p:blipFill>
          <a:blip r:embed="rId4">
            <a:alphaModFix/>
          </a:blip>
          <a:stretch>
            <a:fillRect/>
          </a:stretch>
        </p:blipFill>
        <p:spPr>
          <a:xfrm>
            <a:off x="1950575" y="1030775"/>
            <a:ext cx="5242850" cy="3932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114250" y="492250"/>
            <a:ext cx="4686300" cy="8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Happy Monkey"/>
                <a:ea typeface="Happy Monkey"/>
                <a:cs typeface="Happy Monkey"/>
                <a:sym typeface="Happy Monkey"/>
              </a:rPr>
              <a:t>Being an Engineer</a:t>
            </a:r>
            <a:endParaRPr>
              <a:latin typeface="Happy Monkey"/>
              <a:ea typeface="Happy Monkey"/>
              <a:cs typeface="Happy Monkey"/>
              <a:sym typeface="Happy Monkey"/>
            </a:endParaRPr>
          </a:p>
        </p:txBody>
      </p:sp>
      <p:sp>
        <p:nvSpPr>
          <p:cNvPr id="115" name="Google Shape;115;p23"/>
          <p:cNvSpPr txBox="1">
            <a:spLocks noGrp="1"/>
          </p:cNvSpPr>
          <p:nvPr>
            <p:ph type="body" idx="2"/>
          </p:nvPr>
        </p:nvSpPr>
        <p:spPr>
          <a:xfrm>
            <a:off x="4572050" y="0"/>
            <a:ext cx="4572000" cy="514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Happy Monkey"/>
                <a:ea typeface="Happy Monkey"/>
                <a:cs typeface="Happy Monkey"/>
                <a:sym typeface="Happy Monkey"/>
              </a:rPr>
              <a:t>Now that you learned about Rosie Revere the Engineer how can you be an engineer/inventor at home:</a:t>
            </a:r>
            <a:endParaRPr>
              <a:latin typeface="Happy Monkey"/>
              <a:ea typeface="Happy Monkey"/>
              <a:cs typeface="Happy Monkey"/>
              <a:sym typeface="Happy Monkey"/>
            </a:endParaRPr>
          </a:p>
          <a:p>
            <a:pPr marL="0" lvl="0" indent="0" algn="ctr" rtl="0">
              <a:spcBef>
                <a:spcPts val="1600"/>
              </a:spcBef>
              <a:spcAft>
                <a:spcPts val="0"/>
              </a:spcAft>
              <a:buNone/>
            </a:pPr>
            <a:r>
              <a:rPr lang="en" b="1" u="sng">
                <a:latin typeface="Happy Monkey"/>
                <a:ea typeface="Happy Monkey"/>
                <a:cs typeface="Happy Monkey"/>
                <a:sym typeface="Happy Monkey"/>
              </a:rPr>
              <a:t>Things to think about:</a:t>
            </a:r>
            <a:endParaRPr b="1" u="sng">
              <a:latin typeface="Happy Monkey"/>
              <a:ea typeface="Happy Monkey"/>
              <a:cs typeface="Happy Monkey"/>
              <a:sym typeface="Happy Monkey"/>
            </a:endParaRPr>
          </a:p>
          <a:p>
            <a:pPr marL="0" lvl="0" indent="0" algn="l" rtl="0">
              <a:spcBef>
                <a:spcPts val="1600"/>
              </a:spcBef>
              <a:spcAft>
                <a:spcPts val="0"/>
              </a:spcAft>
              <a:buNone/>
            </a:pPr>
            <a:r>
              <a:rPr lang="en">
                <a:latin typeface="Happy Monkey"/>
                <a:ea typeface="Happy Monkey"/>
                <a:cs typeface="Happy Monkey"/>
                <a:sym typeface="Happy Monkey"/>
              </a:rPr>
              <a:t>*What is the name of your invention?</a:t>
            </a:r>
            <a:endParaRPr>
              <a:latin typeface="Happy Monkey"/>
              <a:ea typeface="Happy Monkey"/>
              <a:cs typeface="Happy Monkey"/>
              <a:sym typeface="Happy Monkey"/>
            </a:endParaRPr>
          </a:p>
          <a:p>
            <a:pPr marL="0" lvl="0" indent="0" algn="l" rtl="0">
              <a:spcBef>
                <a:spcPts val="1600"/>
              </a:spcBef>
              <a:spcAft>
                <a:spcPts val="0"/>
              </a:spcAft>
              <a:buNone/>
            </a:pPr>
            <a:r>
              <a:rPr lang="en">
                <a:latin typeface="Happy Monkey"/>
                <a:ea typeface="Happy Monkey"/>
                <a:cs typeface="Happy Monkey"/>
                <a:sym typeface="Happy Monkey"/>
              </a:rPr>
              <a:t>*What problem does your invention serve?</a:t>
            </a:r>
            <a:endParaRPr>
              <a:latin typeface="Happy Monkey"/>
              <a:ea typeface="Happy Monkey"/>
              <a:cs typeface="Happy Monkey"/>
              <a:sym typeface="Happy Monkey"/>
            </a:endParaRPr>
          </a:p>
          <a:p>
            <a:pPr marL="0" lvl="0" indent="0" algn="l" rtl="0">
              <a:spcBef>
                <a:spcPts val="1600"/>
              </a:spcBef>
              <a:spcAft>
                <a:spcPts val="0"/>
              </a:spcAft>
              <a:buNone/>
            </a:pPr>
            <a:r>
              <a:rPr lang="en">
                <a:latin typeface="Happy Monkey"/>
                <a:ea typeface="Happy Monkey"/>
                <a:cs typeface="Happy Monkey"/>
                <a:sym typeface="Happy Monkey"/>
              </a:rPr>
              <a:t>*What materials did you use to create your invention?</a:t>
            </a:r>
            <a:endParaRPr>
              <a:latin typeface="Happy Monkey"/>
              <a:ea typeface="Happy Monkey"/>
              <a:cs typeface="Happy Monkey"/>
              <a:sym typeface="Happy Monkey"/>
            </a:endParaRPr>
          </a:p>
          <a:p>
            <a:pPr marL="0" lvl="0" indent="0" algn="l" rtl="0">
              <a:spcBef>
                <a:spcPts val="1600"/>
              </a:spcBef>
              <a:spcAft>
                <a:spcPts val="0"/>
              </a:spcAft>
              <a:buNone/>
            </a:pPr>
            <a:r>
              <a:rPr lang="en">
                <a:latin typeface="Happy Monkey"/>
                <a:ea typeface="Happy Monkey"/>
                <a:cs typeface="Happy Monkey"/>
                <a:sym typeface="Happy Monkey"/>
              </a:rPr>
              <a:t>*How does your invention work?</a:t>
            </a:r>
            <a:endParaRPr>
              <a:latin typeface="Happy Monkey"/>
              <a:ea typeface="Happy Monkey"/>
              <a:cs typeface="Happy Monkey"/>
              <a:sym typeface="Happy Monkey"/>
            </a:endParaRPr>
          </a:p>
          <a:p>
            <a:pPr marL="0" lvl="0" indent="0" algn="l" rtl="0">
              <a:spcBef>
                <a:spcPts val="1600"/>
              </a:spcBef>
              <a:spcAft>
                <a:spcPts val="1600"/>
              </a:spcAft>
              <a:buNone/>
            </a:pPr>
            <a:r>
              <a:rPr lang="en">
                <a:latin typeface="Happy Monkey"/>
                <a:ea typeface="Happy Monkey"/>
                <a:cs typeface="Happy Monkey"/>
                <a:sym typeface="Happy Monkey"/>
              </a:rPr>
              <a:t>*What is your favorite thing about your invention?</a:t>
            </a:r>
            <a:endParaRPr>
              <a:latin typeface="Happy Monkey"/>
              <a:ea typeface="Happy Monkey"/>
              <a:cs typeface="Happy Monkey"/>
              <a:sym typeface="Happy Monkey"/>
            </a:endParaRPr>
          </a:p>
        </p:txBody>
      </p:sp>
      <p:pic>
        <p:nvPicPr>
          <p:cNvPr id="116" name="Google Shape;116;p23"/>
          <p:cNvPicPr preferRelativeResize="0"/>
          <p:nvPr/>
        </p:nvPicPr>
        <p:blipFill>
          <a:blip r:embed="rId3">
            <a:alphaModFix/>
          </a:blip>
          <a:stretch>
            <a:fillRect/>
          </a:stretch>
        </p:blipFill>
        <p:spPr>
          <a:xfrm>
            <a:off x="1365300" y="1361500"/>
            <a:ext cx="1766775" cy="3847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113100" y="276500"/>
            <a:ext cx="4306500" cy="8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Happy Monkey"/>
                <a:ea typeface="Happy Monkey"/>
                <a:cs typeface="Happy Monkey"/>
                <a:sym typeface="Happy Monkey"/>
              </a:rPr>
              <a:t>LEGO Creations</a:t>
            </a:r>
            <a:endParaRPr>
              <a:latin typeface="Happy Monkey"/>
              <a:ea typeface="Happy Monkey"/>
              <a:cs typeface="Happy Monkey"/>
              <a:sym typeface="Happy Monkey"/>
            </a:endParaRPr>
          </a:p>
        </p:txBody>
      </p:sp>
      <p:sp>
        <p:nvSpPr>
          <p:cNvPr id="122" name="Google Shape;122;p24"/>
          <p:cNvSpPr txBox="1">
            <a:spLocks noGrp="1"/>
          </p:cNvSpPr>
          <p:nvPr>
            <p:ph type="body" idx="2"/>
          </p:nvPr>
        </p:nvSpPr>
        <p:spPr>
          <a:xfrm>
            <a:off x="4572000" y="276500"/>
            <a:ext cx="4572000" cy="45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latin typeface="Happy Monkey"/>
                <a:ea typeface="Happy Monkey"/>
                <a:cs typeface="Happy Monkey"/>
                <a:sym typeface="Happy Monkey"/>
              </a:rPr>
              <a:t>Now that you learned about Rosie Revere the Engineer with LEGOs or Building materials:</a:t>
            </a:r>
            <a:endParaRPr>
              <a:latin typeface="Happy Monkey"/>
              <a:ea typeface="Happy Monkey"/>
              <a:cs typeface="Happy Monkey"/>
              <a:sym typeface="Happy Monkey"/>
            </a:endParaRPr>
          </a:p>
          <a:p>
            <a:pPr marL="0" lvl="0" indent="0" algn="l" rtl="0">
              <a:spcBef>
                <a:spcPts val="1600"/>
              </a:spcBef>
              <a:spcAft>
                <a:spcPts val="0"/>
              </a:spcAft>
              <a:buClr>
                <a:schemeClr val="dk1"/>
              </a:buClr>
              <a:buSzPts val="1100"/>
              <a:buFont typeface="Arial"/>
              <a:buNone/>
            </a:pPr>
            <a:r>
              <a:rPr lang="en">
                <a:latin typeface="Happy Monkey"/>
                <a:ea typeface="Happy Monkey"/>
                <a:cs typeface="Happy Monkey"/>
                <a:sym typeface="Happy Monkey"/>
              </a:rPr>
              <a:t>*Create a playground structure.</a:t>
            </a:r>
            <a:endParaRPr>
              <a:latin typeface="Happy Monkey"/>
              <a:ea typeface="Happy Monkey"/>
              <a:cs typeface="Happy Monkey"/>
              <a:sym typeface="Happy Monkey"/>
            </a:endParaRPr>
          </a:p>
          <a:p>
            <a:pPr marL="0" lvl="0" indent="0" algn="l" rtl="0">
              <a:spcBef>
                <a:spcPts val="1600"/>
              </a:spcBef>
              <a:spcAft>
                <a:spcPts val="0"/>
              </a:spcAft>
              <a:buClr>
                <a:schemeClr val="dk1"/>
              </a:buClr>
              <a:buSzPts val="1100"/>
              <a:buFont typeface="Arial"/>
              <a:buNone/>
            </a:pPr>
            <a:r>
              <a:rPr lang="en">
                <a:latin typeface="Happy Monkey"/>
                <a:ea typeface="Happy Monkey"/>
                <a:cs typeface="Happy Monkey"/>
                <a:sym typeface="Happy Monkey"/>
              </a:rPr>
              <a:t>*Create a new invention to help your family with chores.</a:t>
            </a:r>
            <a:endParaRPr>
              <a:latin typeface="Happy Monkey"/>
              <a:ea typeface="Happy Monkey"/>
              <a:cs typeface="Happy Monkey"/>
              <a:sym typeface="Happy Monkey"/>
            </a:endParaRPr>
          </a:p>
          <a:p>
            <a:pPr marL="0" lvl="0" indent="0" algn="l" rtl="0">
              <a:spcBef>
                <a:spcPts val="1600"/>
              </a:spcBef>
              <a:spcAft>
                <a:spcPts val="0"/>
              </a:spcAft>
              <a:buClr>
                <a:schemeClr val="dk1"/>
              </a:buClr>
              <a:buSzPts val="1100"/>
              <a:buFont typeface="Arial"/>
              <a:buNone/>
            </a:pPr>
            <a:r>
              <a:rPr lang="en">
                <a:latin typeface="Happy Monkey"/>
                <a:ea typeface="Happy Monkey"/>
                <a:cs typeface="Happy Monkey"/>
                <a:sym typeface="Happy Monkey"/>
              </a:rPr>
              <a:t>*Build an animal habitat.</a:t>
            </a:r>
            <a:endParaRPr>
              <a:latin typeface="Happy Monkey"/>
              <a:ea typeface="Happy Monkey"/>
              <a:cs typeface="Happy Monkey"/>
              <a:sym typeface="Happy Monkey"/>
            </a:endParaRPr>
          </a:p>
          <a:p>
            <a:pPr marL="0" lvl="0" indent="0" algn="l" rtl="0">
              <a:spcBef>
                <a:spcPts val="1600"/>
              </a:spcBef>
              <a:spcAft>
                <a:spcPts val="0"/>
              </a:spcAft>
              <a:buClr>
                <a:schemeClr val="dk1"/>
              </a:buClr>
              <a:buSzPts val="1100"/>
              <a:buFont typeface="Arial"/>
              <a:buNone/>
            </a:pPr>
            <a:r>
              <a:rPr lang="en">
                <a:latin typeface="Happy Monkey"/>
                <a:ea typeface="Happy Monkey"/>
                <a:cs typeface="Happy Monkey"/>
                <a:sym typeface="Happy Monkey"/>
              </a:rPr>
              <a:t>*Be creative and make something new.</a:t>
            </a:r>
            <a:endParaRPr>
              <a:latin typeface="Happy Monkey"/>
              <a:ea typeface="Happy Monkey"/>
              <a:cs typeface="Happy Monkey"/>
              <a:sym typeface="Happy Monkey"/>
            </a:endParaRPr>
          </a:p>
          <a:p>
            <a:pPr marL="0" lvl="0" indent="0" algn="l" rtl="0">
              <a:spcBef>
                <a:spcPts val="1600"/>
              </a:spcBef>
              <a:spcAft>
                <a:spcPts val="1600"/>
              </a:spcAft>
              <a:buNone/>
            </a:pPr>
            <a:endParaRPr>
              <a:latin typeface="Happy Monkey"/>
              <a:ea typeface="Happy Monkey"/>
              <a:cs typeface="Happy Monkey"/>
              <a:sym typeface="Happy Monkey"/>
            </a:endParaRPr>
          </a:p>
        </p:txBody>
      </p:sp>
      <p:pic>
        <p:nvPicPr>
          <p:cNvPr id="123" name="Google Shape;123;p24"/>
          <p:cNvPicPr preferRelativeResize="0"/>
          <p:nvPr/>
        </p:nvPicPr>
        <p:blipFill>
          <a:blip r:embed="rId3">
            <a:alphaModFix/>
          </a:blip>
          <a:stretch>
            <a:fillRect/>
          </a:stretch>
        </p:blipFill>
        <p:spPr>
          <a:xfrm>
            <a:off x="123425" y="1640500"/>
            <a:ext cx="4349450" cy="2899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127"/>
        <p:cNvGrpSpPr/>
        <p:nvPr/>
      </p:nvGrpSpPr>
      <p:grpSpPr>
        <a:xfrm>
          <a:off x="0" y="0"/>
          <a:ext cx="0" cy="0"/>
          <a:chOff x="0" y="0"/>
          <a:chExt cx="0" cy="0"/>
        </a:xfrm>
      </p:grpSpPr>
      <p:sp>
        <p:nvSpPr>
          <p:cNvPr id="128" name="Google Shape;128;p25"/>
          <p:cNvSpPr txBox="1">
            <a:spLocks noGrp="1"/>
          </p:cNvSpPr>
          <p:nvPr>
            <p:ph type="ctrTitle"/>
          </p:nvPr>
        </p:nvSpPr>
        <p:spPr>
          <a:xfrm>
            <a:off x="311700" y="1798175"/>
            <a:ext cx="8520600" cy="107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Happy Monkey"/>
                <a:ea typeface="Happy Monkey"/>
                <a:cs typeface="Happy Monkey"/>
                <a:sym typeface="Happy Monkey"/>
              </a:rPr>
              <a:t>Activity 5</a:t>
            </a:r>
            <a:endParaRPr sz="6000">
              <a:latin typeface="Happy Monkey"/>
              <a:ea typeface="Happy Monkey"/>
              <a:cs typeface="Happy Monkey"/>
              <a:sym typeface="Happy Monkey"/>
            </a:endParaRPr>
          </a:p>
          <a:p>
            <a:pPr marL="0" lvl="0" indent="0" algn="ctr" rtl="0">
              <a:spcBef>
                <a:spcPts val="0"/>
              </a:spcBef>
              <a:spcAft>
                <a:spcPts val="0"/>
              </a:spcAft>
              <a:buNone/>
            </a:pPr>
            <a:r>
              <a:rPr lang="en" sz="1800">
                <a:latin typeface="Happy Monkey"/>
                <a:ea typeface="Happy Monkey"/>
                <a:cs typeface="Happy Monkey"/>
                <a:sym typeface="Happy Monkey"/>
              </a:rPr>
              <a:t>“We grow great by dreams.”-Woodrow Wilson</a:t>
            </a:r>
            <a:endParaRPr sz="1800">
              <a:latin typeface="Happy Monkey"/>
              <a:ea typeface="Happy Monkey"/>
              <a:cs typeface="Happy Monkey"/>
              <a:sym typeface="Happy Monke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xfrm>
            <a:off x="265500" y="31225"/>
            <a:ext cx="4045200" cy="100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Happy Monkey"/>
                <a:ea typeface="Happy Monkey"/>
                <a:cs typeface="Happy Monkey"/>
                <a:sym typeface="Happy Monkey"/>
              </a:rPr>
              <a:t>Grumpy Monkey</a:t>
            </a:r>
            <a:endParaRPr sz="3000">
              <a:latin typeface="Happy Monkey"/>
              <a:ea typeface="Happy Monkey"/>
              <a:cs typeface="Happy Monkey"/>
              <a:sym typeface="Happy Monkey"/>
            </a:endParaRPr>
          </a:p>
          <a:p>
            <a:pPr marL="0" lvl="0" indent="0" algn="ctr" rtl="0">
              <a:spcBef>
                <a:spcPts val="0"/>
              </a:spcBef>
              <a:spcAft>
                <a:spcPts val="0"/>
              </a:spcAft>
              <a:buNone/>
            </a:pPr>
            <a:r>
              <a:rPr lang="en" sz="3000">
                <a:latin typeface="Happy Monkey"/>
                <a:ea typeface="Happy Monkey"/>
                <a:cs typeface="Happy Monkey"/>
                <a:sym typeface="Happy Monkey"/>
              </a:rPr>
              <a:t>By: Suzanne Lang</a:t>
            </a:r>
            <a:endParaRPr sz="3000">
              <a:latin typeface="Happy Monkey"/>
              <a:ea typeface="Happy Monkey"/>
              <a:cs typeface="Happy Monkey"/>
              <a:sym typeface="Happy Monkey"/>
            </a:endParaRPr>
          </a:p>
        </p:txBody>
      </p:sp>
      <p:sp>
        <p:nvSpPr>
          <p:cNvPr id="134" name="Google Shape;134;p26"/>
          <p:cNvSpPr txBox="1">
            <a:spLocks noGrp="1"/>
          </p:cNvSpPr>
          <p:nvPr>
            <p:ph type="subTitle" idx="1"/>
          </p:nvPr>
        </p:nvSpPr>
        <p:spPr>
          <a:xfrm>
            <a:off x="36900" y="886525"/>
            <a:ext cx="4535100" cy="425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900" b="1" u="sng">
                <a:solidFill>
                  <a:srgbClr val="000000"/>
                </a:solidFill>
                <a:latin typeface="Happy Monkey"/>
                <a:ea typeface="Happy Monkey"/>
                <a:cs typeface="Happy Monkey"/>
                <a:sym typeface="Happy Monkey"/>
              </a:rPr>
              <a:t>Questions:</a:t>
            </a:r>
            <a:endParaRPr sz="1900" b="1" u="sng">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sz="1900">
                <a:solidFill>
                  <a:srgbClr val="000000"/>
                </a:solidFill>
                <a:latin typeface="Happy Monkey"/>
                <a:ea typeface="Happy Monkey"/>
                <a:cs typeface="Happy Monkey"/>
                <a:sym typeface="Happy Monkey"/>
              </a:rPr>
              <a:t>Did Jim know he was grumpy?</a:t>
            </a:r>
            <a:endParaRPr sz="1900">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sz="1900">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sz="1900">
                <a:solidFill>
                  <a:srgbClr val="000000"/>
                </a:solidFill>
                <a:latin typeface="Happy Monkey"/>
                <a:ea typeface="Happy Monkey"/>
                <a:cs typeface="Happy Monkey"/>
                <a:sym typeface="Happy Monkey"/>
              </a:rPr>
              <a:t>What does it mean that Jim didn’t feel happy inside?</a:t>
            </a:r>
            <a:endParaRPr sz="1900">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sz="1900">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sz="1900">
                <a:solidFill>
                  <a:srgbClr val="000000"/>
                </a:solidFill>
                <a:latin typeface="Happy Monkey"/>
                <a:ea typeface="Happy Monkey"/>
                <a:cs typeface="Happy Monkey"/>
                <a:sym typeface="Happy Monkey"/>
              </a:rPr>
              <a:t>What did Jim do so he wouldn’t look grumpy?</a:t>
            </a:r>
            <a:endParaRPr sz="1900">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sz="1900">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sz="1900">
                <a:solidFill>
                  <a:srgbClr val="000000"/>
                </a:solidFill>
                <a:latin typeface="Happy Monkey"/>
                <a:ea typeface="Happy Monkey"/>
                <a:cs typeface="Happy Monkey"/>
                <a:sym typeface="Happy Monkey"/>
              </a:rPr>
              <a:t>Did Jim like the singing birds?</a:t>
            </a:r>
            <a:endParaRPr sz="1900">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sz="1900">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sz="1900">
                <a:solidFill>
                  <a:srgbClr val="000000"/>
                </a:solidFill>
                <a:latin typeface="Happy Monkey"/>
                <a:ea typeface="Happy Monkey"/>
                <a:cs typeface="Happy Monkey"/>
                <a:sym typeface="Happy Monkey"/>
              </a:rPr>
              <a:t>What are some coping skills you can use if you are feeling grumpy?</a:t>
            </a:r>
            <a:endParaRPr sz="1900">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sz="1900">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sz="1900">
              <a:solidFill>
                <a:srgbClr val="000000"/>
              </a:solidFill>
              <a:latin typeface="Happy Monkey"/>
              <a:ea typeface="Happy Monkey"/>
              <a:cs typeface="Happy Monkey"/>
              <a:sym typeface="Happy Monkey"/>
            </a:endParaRPr>
          </a:p>
        </p:txBody>
      </p:sp>
      <p:pic>
        <p:nvPicPr>
          <p:cNvPr id="135" name="Google Shape;135;p26" descr="Please join us for a dramatic read of Grumpy Monkey by Suzanne Lang read by Miss Jill.&#10;To Preview Book or Purchase Copy Visit:https://amzn.to/2Senyl7" title="Grumpy Monkey by Suzanne Lang (Read Aloud) | Storytime | Emotions">
            <a:hlinkClick r:id="rId3"/>
          </p:cNvPr>
          <p:cNvPicPr preferRelativeResize="0"/>
          <p:nvPr/>
        </p:nvPicPr>
        <p:blipFill>
          <a:blip r:embed="rId4">
            <a:alphaModFix/>
          </a:blip>
          <a:stretch>
            <a:fillRect/>
          </a:stretch>
        </p:blipFill>
        <p:spPr>
          <a:xfrm>
            <a:off x="4572000" y="488425"/>
            <a:ext cx="4572000" cy="4016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139"/>
        <p:cNvGrpSpPr/>
        <p:nvPr/>
      </p:nvGrpSpPr>
      <p:grpSpPr>
        <a:xfrm>
          <a:off x="0" y="0"/>
          <a:ext cx="0" cy="0"/>
          <a:chOff x="0" y="0"/>
          <a:chExt cx="0" cy="0"/>
        </a:xfrm>
      </p:grpSpPr>
      <p:sp>
        <p:nvSpPr>
          <p:cNvPr id="140" name="Google Shape;140;p27"/>
          <p:cNvSpPr txBox="1">
            <a:spLocks noGrp="1"/>
          </p:cNvSpPr>
          <p:nvPr>
            <p:ph type="ctrTitle"/>
          </p:nvPr>
        </p:nvSpPr>
        <p:spPr>
          <a:xfrm>
            <a:off x="311700" y="1798175"/>
            <a:ext cx="8520600" cy="107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Happy Monkey"/>
                <a:ea typeface="Happy Monkey"/>
                <a:cs typeface="Happy Monkey"/>
                <a:sym typeface="Happy Monkey"/>
              </a:rPr>
              <a:t>Activity 6</a:t>
            </a:r>
            <a:endParaRPr sz="6000">
              <a:latin typeface="Happy Monkey"/>
              <a:ea typeface="Happy Monkey"/>
              <a:cs typeface="Happy Monkey"/>
              <a:sym typeface="Happy Monkey"/>
            </a:endParaRPr>
          </a:p>
          <a:p>
            <a:pPr marL="0" lvl="0" indent="0" algn="ctr" rtl="0">
              <a:spcBef>
                <a:spcPts val="0"/>
              </a:spcBef>
              <a:spcAft>
                <a:spcPts val="0"/>
              </a:spcAft>
              <a:buNone/>
            </a:pPr>
            <a:r>
              <a:rPr lang="en" sz="1800">
                <a:highlight>
                  <a:srgbClr val="FF00FF"/>
                </a:highlight>
                <a:latin typeface="Happy Monkey"/>
                <a:ea typeface="Happy Monkey"/>
                <a:cs typeface="Happy Monkey"/>
                <a:sym typeface="Happy Monkey"/>
              </a:rPr>
              <a:t>“Make each day your masterpiece.” – </a:t>
            </a:r>
            <a:r>
              <a:rPr lang="en" sz="1800" b="1">
                <a:highlight>
                  <a:srgbClr val="FF00FF"/>
                </a:highlight>
                <a:uFill>
                  <a:noFill/>
                </a:uFill>
                <a:latin typeface="Happy Monkey"/>
                <a:ea typeface="Happy Monkey"/>
                <a:cs typeface="Happy Monkey"/>
                <a:sym typeface="Happy Monkey"/>
                <a:hlinkClick r:id="rId3"/>
              </a:rPr>
              <a:t>John </a:t>
            </a:r>
            <a:r>
              <a:rPr lang="en" sz="1800" b="1">
                <a:highlight>
                  <a:srgbClr val="FF00FF"/>
                </a:highlight>
                <a:uFill>
                  <a:noFill/>
                </a:uFill>
                <a:latin typeface="Happy Monkey"/>
                <a:ea typeface="Happy Monkey"/>
                <a:cs typeface="Happy Monkey"/>
                <a:sym typeface="Happy Monkey"/>
                <a:hlinkClick r:id="rId4"/>
              </a:rPr>
              <a:t>Wooden</a:t>
            </a:r>
            <a:endParaRPr sz="6000">
              <a:latin typeface="Happy Monkey"/>
              <a:ea typeface="Happy Monkey"/>
              <a:cs typeface="Happy Monkey"/>
              <a:sym typeface="Happy Monke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144"/>
        <p:cNvGrpSpPr/>
        <p:nvPr/>
      </p:nvGrpSpPr>
      <p:grpSpPr>
        <a:xfrm>
          <a:off x="0" y="0"/>
          <a:ext cx="0" cy="0"/>
          <a:chOff x="0" y="0"/>
          <a:chExt cx="0" cy="0"/>
        </a:xfrm>
      </p:grpSpPr>
      <p:sp>
        <p:nvSpPr>
          <p:cNvPr id="145" name="Google Shape;145;p28"/>
          <p:cNvSpPr txBox="1">
            <a:spLocks noGrp="1"/>
          </p:cNvSpPr>
          <p:nvPr>
            <p:ph type="title"/>
          </p:nvPr>
        </p:nvSpPr>
        <p:spPr>
          <a:xfrm>
            <a:off x="-39300" y="0"/>
            <a:ext cx="4661100" cy="96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a:latin typeface="Happy Monkey"/>
                <a:ea typeface="Happy Monkey"/>
                <a:cs typeface="Happy Monkey"/>
                <a:sym typeface="Happy Monkey"/>
              </a:rPr>
              <a:t>What if Everybody Did That?</a:t>
            </a:r>
            <a:endParaRPr sz="2400">
              <a:latin typeface="Happy Monkey"/>
              <a:ea typeface="Happy Monkey"/>
              <a:cs typeface="Happy Monkey"/>
              <a:sym typeface="Happy Monkey"/>
            </a:endParaRPr>
          </a:p>
          <a:p>
            <a:pPr marL="0" lvl="0" indent="0" algn="ctr" rtl="0">
              <a:spcBef>
                <a:spcPts val="0"/>
              </a:spcBef>
              <a:spcAft>
                <a:spcPts val="0"/>
              </a:spcAft>
              <a:buNone/>
            </a:pPr>
            <a:r>
              <a:rPr lang="en" sz="2400">
                <a:latin typeface="Happy Monkey"/>
                <a:ea typeface="Happy Monkey"/>
                <a:cs typeface="Happy Monkey"/>
                <a:sym typeface="Happy Monkey"/>
              </a:rPr>
              <a:t>By: Colleen M. Madden</a:t>
            </a:r>
            <a:endParaRPr sz="2400">
              <a:latin typeface="Happy Monkey"/>
              <a:ea typeface="Happy Monkey"/>
              <a:cs typeface="Happy Monkey"/>
              <a:sym typeface="Happy Monkey"/>
            </a:endParaRPr>
          </a:p>
        </p:txBody>
      </p:sp>
      <p:sp>
        <p:nvSpPr>
          <p:cNvPr id="146" name="Google Shape;146;p28"/>
          <p:cNvSpPr txBox="1">
            <a:spLocks noGrp="1"/>
          </p:cNvSpPr>
          <p:nvPr>
            <p:ph type="subTitle" idx="1"/>
          </p:nvPr>
        </p:nvSpPr>
        <p:spPr>
          <a:xfrm>
            <a:off x="152400" y="763675"/>
            <a:ext cx="4310700" cy="423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u="sng">
                <a:latin typeface="Happy Monkey"/>
                <a:ea typeface="Happy Monkey"/>
                <a:cs typeface="Happy Monkey"/>
                <a:sym typeface="Happy Monkey"/>
              </a:rPr>
              <a:t>Questions:</a:t>
            </a:r>
            <a:endParaRPr sz="1800" b="1" u="sng">
              <a:latin typeface="Happy Monkey"/>
              <a:ea typeface="Happy Monkey"/>
              <a:cs typeface="Happy Monkey"/>
              <a:sym typeface="Happy Monkey"/>
            </a:endParaRPr>
          </a:p>
          <a:p>
            <a:pPr marL="0" lvl="0" indent="0" algn="ctr" rtl="0">
              <a:spcBef>
                <a:spcPts val="0"/>
              </a:spcBef>
              <a:spcAft>
                <a:spcPts val="0"/>
              </a:spcAft>
              <a:buNone/>
            </a:pPr>
            <a:r>
              <a:rPr lang="en" sz="1800">
                <a:latin typeface="Happy Monkey"/>
                <a:ea typeface="Happy Monkey"/>
                <a:cs typeface="Happy Monkey"/>
                <a:sym typeface="Happy Monkey"/>
              </a:rPr>
              <a:t>What if everybody broke the rules at school?</a:t>
            </a:r>
            <a:endParaRPr sz="1800">
              <a:latin typeface="Happy Monkey"/>
              <a:ea typeface="Happy Monkey"/>
              <a:cs typeface="Happy Monkey"/>
              <a:sym typeface="Happy Monkey"/>
            </a:endParaRPr>
          </a:p>
          <a:p>
            <a:pPr marL="0" lvl="0" indent="0" algn="ctr" rtl="0">
              <a:spcBef>
                <a:spcPts val="0"/>
              </a:spcBef>
              <a:spcAft>
                <a:spcPts val="0"/>
              </a:spcAft>
              <a:buNone/>
            </a:pPr>
            <a:endParaRPr sz="1800">
              <a:latin typeface="Happy Monkey"/>
              <a:ea typeface="Happy Monkey"/>
              <a:cs typeface="Happy Monkey"/>
              <a:sym typeface="Happy Monkey"/>
            </a:endParaRPr>
          </a:p>
          <a:p>
            <a:pPr marL="0" lvl="0" indent="0" algn="ctr" rtl="0">
              <a:spcBef>
                <a:spcPts val="0"/>
              </a:spcBef>
              <a:spcAft>
                <a:spcPts val="0"/>
              </a:spcAft>
              <a:buNone/>
            </a:pPr>
            <a:r>
              <a:rPr lang="en" sz="1800">
                <a:latin typeface="Happy Monkey"/>
                <a:ea typeface="Happy Monkey"/>
                <a:cs typeface="Happy Monkey"/>
                <a:sym typeface="Happy Monkey"/>
              </a:rPr>
              <a:t>What if everybody didn’t show kindness? What if everybody did?</a:t>
            </a:r>
            <a:endParaRPr sz="1800">
              <a:latin typeface="Happy Monkey"/>
              <a:ea typeface="Happy Monkey"/>
              <a:cs typeface="Happy Monkey"/>
              <a:sym typeface="Happy Monkey"/>
            </a:endParaRPr>
          </a:p>
          <a:p>
            <a:pPr marL="0" lvl="0" indent="0" algn="ctr" rtl="0">
              <a:spcBef>
                <a:spcPts val="0"/>
              </a:spcBef>
              <a:spcAft>
                <a:spcPts val="0"/>
              </a:spcAft>
              <a:buNone/>
            </a:pPr>
            <a:endParaRPr sz="1800">
              <a:latin typeface="Happy Monkey"/>
              <a:ea typeface="Happy Monkey"/>
              <a:cs typeface="Happy Monkey"/>
              <a:sym typeface="Happy Monkey"/>
            </a:endParaRPr>
          </a:p>
          <a:p>
            <a:pPr marL="0" lvl="0" indent="0" algn="ctr" rtl="0">
              <a:spcBef>
                <a:spcPts val="0"/>
              </a:spcBef>
              <a:spcAft>
                <a:spcPts val="0"/>
              </a:spcAft>
              <a:buNone/>
            </a:pPr>
            <a:r>
              <a:rPr lang="en" sz="1800">
                <a:latin typeface="Happy Monkey"/>
                <a:ea typeface="Happy Monkey"/>
                <a:cs typeface="Happy Monkey"/>
                <a:sym typeface="Happy Monkey"/>
              </a:rPr>
              <a:t>What are ways that we can show kindness/community while learning from home?</a:t>
            </a:r>
            <a:endParaRPr sz="1800">
              <a:latin typeface="Happy Monkey"/>
              <a:ea typeface="Happy Monkey"/>
              <a:cs typeface="Happy Monkey"/>
              <a:sym typeface="Happy Monkey"/>
            </a:endParaRPr>
          </a:p>
          <a:p>
            <a:pPr marL="0" lvl="0" indent="0" algn="ctr" rtl="0">
              <a:spcBef>
                <a:spcPts val="0"/>
              </a:spcBef>
              <a:spcAft>
                <a:spcPts val="0"/>
              </a:spcAft>
              <a:buNone/>
            </a:pPr>
            <a:endParaRPr sz="1800">
              <a:latin typeface="Happy Monkey"/>
              <a:ea typeface="Happy Monkey"/>
              <a:cs typeface="Happy Monkey"/>
              <a:sym typeface="Happy Monkey"/>
            </a:endParaRPr>
          </a:p>
          <a:p>
            <a:pPr marL="0" lvl="0" indent="0" algn="l" rtl="0">
              <a:spcBef>
                <a:spcPts val="0"/>
              </a:spcBef>
              <a:spcAft>
                <a:spcPts val="0"/>
              </a:spcAft>
              <a:buNone/>
            </a:pPr>
            <a:r>
              <a:rPr lang="en" sz="1800" b="1" u="sng">
                <a:latin typeface="Happy Monkey"/>
                <a:ea typeface="Happy Monkey"/>
                <a:cs typeface="Happy Monkey"/>
                <a:sym typeface="Happy Monkey"/>
              </a:rPr>
              <a:t>ACTIVITY:</a:t>
            </a:r>
            <a:r>
              <a:rPr lang="en" sz="1800">
                <a:latin typeface="Happy Monkey"/>
                <a:ea typeface="Happy Monkey"/>
                <a:cs typeface="Happy Monkey"/>
                <a:sym typeface="Happy Monkey"/>
              </a:rPr>
              <a:t> Create a story that is similar to </a:t>
            </a:r>
            <a:r>
              <a:rPr lang="en" sz="1800" i="1">
                <a:latin typeface="Happy Monkey"/>
                <a:ea typeface="Happy Monkey"/>
                <a:cs typeface="Happy Monkey"/>
                <a:sym typeface="Happy Monkey"/>
              </a:rPr>
              <a:t>What if Everybody did That</a:t>
            </a:r>
            <a:r>
              <a:rPr lang="en" sz="1800">
                <a:latin typeface="Happy Monkey"/>
                <a:ea typeface="Happy Monkey"/>
                <a:cs typeface="Happy Monkey"/>
                <a:sym typeface="Happy Monkey"/>
              </a:rPr>
              <a:t>, but with showing kindness and positive choices.</a:t>
            </a:r>
            <a:endParaRPr sz="1800">
              <a:latin typeface="Happy Monkey"/>
              <a:ea typeface="Happy Monkey"/>
              <a:cs typeface="Happy Monkey"/>
              <a:sym typeface="Happy Monkey"/>
            </a:endParaRPr>
          </a:p>
        </p:txBody>
      </p:sp>
      <p:pic>
        <p:nvPicPr>
          <p:cNvPr id="147" name="Google Shape;147;p28" descr="What if Everybody Did That? by Ellen Javernick - Read Aloud&#10;By, ELLEN JAVERNICK&#10;Illustrated by, Collen M.Madden&#10;&#10;If you drop just one soda can out the window, it’s no big deal ... right? But what if everybody did that? What if everybody broke the rules ... and spoke during story time, didn’t wash up, or splashed too much at the pool? Then the world would be a mess. But what if everybody obeyed the rules so that the world would become a better place? Using humorous illustrations rendered in mixed media, these questions are answered in a child-friendly way and show the consequences of thoughtless behavior. And everybody asks &quot; What if everybody did that?&#10;&#10;What if Everybody Did That? by Ellen Javernick - Read Aloud" title="What if Everybody Did That? by Ellen Javernick - Read Aloud">
            <a:hlinkClick r:id="rId3"/>
          </p:cNvPr>
          <p:cNvPicPr preferRelativeResize="0"/>
          <p:nvPr/>
        </p:nvPicPr>
        <p:blipFill>
          <a:blip r:embed="rId4">
            <a:alphaModFix/>
          </a:blip>
          <a:stretch>
            <a:fillRect/>
          </a:stretch>
        </p:blipFill>
        <p:spPr>
          <a:xfrm>
            <a:off x="4615500" y="609600"/>
            <a:ext cx="4528500" cy="3797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151"/>
        <p:cNvGrpSpPr/>
        <p:nvPr/>
      </p:nvGrpSpPr>
      <p:grpSpPr>
        <a:xfrm>
          <a:off x="0" y="0"/>
          <a:ext cx="0" cy="0"/>
          <a:chOff x="0" y="0"/>
          <a:chExt cx="0" cy="0"/>
        </a:xfrm>
      </p:grpSpPr>
      <p:sp>
        <p:nvSpPr>
          <p:cNvPr id="152" name="Google Shape;152;p29"/>
          <p:cNvSpPr txBox="1">
            <a:spLocks noGrp="1"/>
          </p:cNvSpPr>
          <p:nvPr>
            <p:ph type="ctrTitle"/>
          </p:nvPr>
        </p:nvSpPr>
        <p:spPr>
          <a:xfrm>
            <a:off x="311700" y="1798175"/>
            <a:ext cx="8520600" cy="107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Happy Monkey"/>
                <a:ea typeface="Happy Monkey"/>
                <a:cs typeface="Happy Monkey"/>
                <a:sym typeface="Happy Monkey"/>
              </a:rPr>
              <a:t>Activity 7</a:t>
            </a:r>
            <a:endParaRPr sz="6000">
              <a:latin typeface="Happy Monkey"/>
              <a:ea typeface="Happy Monkey"/>
              <a:cs typeface="Happy Monkey"/>
              <a:sym typeface="Happy Monkey"/>
            </a:endParaRPr>
          </a:p>
          <a:p>
            <a:pPr marL="0" lvl="0" indent="0" algn="ctr" rtl="0">
              <a:spcBef>
                <a:spcPts val="0"/>
              </a:spcBef>
              <a:spcAft>
                <a:spcPts val="0"/>
              </a:spcAft>
              <a:buClr>
                <a:schemeClr val="dk1"/>
              </a:buClr>
              <a:buSzPts val="1100"/>
              <a:buFont typeface="Arial"/>
              <a:buNone/>
            </a:pPr>
            <a:r>
              <a:rPr lang="en" sz="1800">
                <a:highlight>
                  <a:srgbClr val="FF00FF"/>
                </a:highlight>
                <a:latin typeface="Happy Monkey"/>
                <a:ea typeface="Happy Monkey"/>
                <a:cs typeface="Happy Monkey"/>
                <a:sym typeface="Happy Monkey"/>
              </a:rPr>
              <a:t>“No one is perfect – that’s why pencils have erasers.”  – </a:t>
            </a:r>
            <a:r>
              <a:rPr lang="en" sz="1800" b="1">
                <a:highlight>
                  <a:srgbClr val="FF00FF"/>
                </a:highlight>
                <a:latin typeface="Happy Monkey"/>
                <a:ea typeface="Happy Monkey"/>
                <a:cs typeface="Happy Monkey"/>
                <a:sym typeface="Happy Monkey"/>
              </a:rPr>
              <a:t>Wolfgang Riebe</a:t>
            </a:r>
            <a:endParaRPr sz="6000">
              <a:latin typeface="Happy Monkey"/>
              <a:ea typeface="Happy Monkey"/>
              <a:cs typeface="Happy Monkey"/>
              <a:sym typeface="Happy Monke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156"/>
        <p:cNvGrpSpPr/>
        <p:nvPr/>
      </p:nvGrpSpPr>
      <p:grpSpPr>
        <a:xfrm>
          <a:off x="0" y="0"/>
          <a:ext cx="0" cy="0"/>
          <a:chOff x="0" y="0"/>
          <a:chExt cx="0" cy="0"/>
        </a:xfrm>
      </p:grpSpPr>
      <p:sp>
        <p:nvSpPr>
          <p:cNvPr id="157" name="Google Shape;157;p30"/>
          <p:cNvSpPr txBox="1">
            <a:spLocks noGrp="1"/>
          </p:cNvSpPr>
          <p:nvPr>
            <p:ph type="title"/>
          </p:nvPr>
        </p:nvSpPr>
        <p:spPr>
          <a:xfrm>
            <a:off x="3720175" y="115350"/>
            <a:ext cx="5341200" cy="75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latin typeface="Happy Monkey"/>
                <a:ea typeface="Happy Monkey"/>
                <a:cs typeface="Happy Monkey"/>
                <a:sym typeface="Happy Monkey"/>
              </a:rPr>
              <a:t>San Diego Zoo Rhinos</a:t>
            </a:r>
            <a:endParaRPr sz="3600">
              <a:latin typeface="Happy Monkey"/>
              <a:ea typeface="Happy Monkey"/>
              <a:cs typeface="Happy Monkey"/>
              <a:sym typeface="Happy Monkey"/>
            </a:endParaRPr>
          </a:p>
        </p:txBody>
      </p:sp>
      <p:sp>
        <p:nvSpPr>
          <p:cNvPr id="158" name="Google Shape;158;p30"/>
          <p:cNvSpPr txBox="1">
            <a:spLocks noGrp="1"/>
          </p:cNvSpPr>
          <p:nvPr>
            <p:ph type="body" idx="1"/>
          </p:nvPr>
        </p:nvSpPr>
        <p:spPr>
          <a:xfrm>
            <a:off x="0" y="-22450"/>
            <a:ext cx="3799500" cy="51660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000" b="1" u="sng">
                <a:solidFill>
                  <a:srgbClr val="000000"/>
                </a:solidFill>
                <a:latin typeface="Happy Monkey"/>
                <a:ea typeface="Happy Monkey"/>
                <a:cs typeface="Happy Monkey"/>
                <a:sym typeface="Happy Monkey"/>
              </a:rPr>
              <a:t>Think about:</a:t>
            </a:r>
            <a:endParaRPr sz="2000">
              <a:solidFill>
                <a:srgbClr val="000000"/>
              </a:solidFill>
              <a:latin typeface="Happy Monkey"/>
              <a:ea typeface="Happy Monkey"/>
              <a:cs typeface="Happy Monkey"/>
              <a:sym typeface="Happy Monkey"/>
            </a:endParaRPr>
          </a:p>
          <a:p>
            <a:pPr marL="0" lvl="0" indent="0" algn="ctr" rtl="0">
              <a:spcBef>
                <a:spcPts val="1600"/>
              </a:spcBef>
              <a:spcAft>
                <a:spcPts val="0"/>
              </a:spcAft>
              <a:buNone/>
            </a:pPr>
            <a:r>
              <a:rPr lang="en" sz="1800">
                <a:solidFill>
                  <a:srgbClr val="000000"/>
                </a:solidFill>
                <a:latin typeface="Happy Monkey"/>
                <a:ea typeface="Happy Monkey"/>
                <a:cs typeface="Happy Monkey"/>
                <a:sym typeface="Happy Monkey"/>
              </a:rPr>
              <a:t>*What is something new you learned from this video?</a:t>
            </a:r>
            <a:endParaRPr sz="1800">
              <a:solidFill>
                <a:srgbClr val="000000"/>
              </a:solidFill>
              <a:latin typeface="Happy Monkey"/>
              <a:ea typeface="Happy Monkey"/>
              <a:cs typeface="Happy Monkey"/>
              <a:sym typeface="Happy Monkey"/>
            </a:endParaRPr>
          </a:p>
          <a:p>
            <a:pPr marL="0" lvl="0" indent="0" algn="ctr" rtl="0">
              <a:spcBef>
                <a:spcPts val="1600"/>
              </a:spcBef>
              <a:spcAft>
                <a:spcPts val="0"/>
              </a:spcAft>
              <a:buNone/>
            </a:pPr>
            <a:r>
              <a:rPr lang="en" sz="1800">
                <a:solidFill>
                  <a:srgbClr val="000000"/>
                </a:solidFill>
                <a:latin typeface="Happy Monkey"/>
                <a:ea typeface="Happy Monkey"/>
                <a:cs typeface="Happy Monkey"/>
                <a:sym typeface="Happy Monkey"/>
              </a:rPr>
              <a:t>*Do you think animals experience emotions also?</a:t>
            </a:r>
            <a:endParaRPr sz="1800">
              <a:solidFill>
                <a:srgbClr val="000000"/>
              </a:solidFill>
              <a:latin typeface="Happy Monkey"/>
              <a:ea typeface="Happy Monkey"/>
              <a:cs typeface="Happy Monkey"/>
              <a:sym typeface="Happy Monkey"/>
            </a:endParaRPr>
          </a:p>
          <a:p>
            <a:pPr marL="0" lvl="0" indent="0" algn="ctr" rtl="0">
              <a:spcBef>
                <a:spcPts val="1600"/>
              </a:spcBef>
              <a:spcAft>
                <a:spcPts val="0"/>
              </a:spcAft>
              <a:buNone/>
            </a:pPr>
            <a:r>
              <a:rPr lang="en" sz="1800">
                <a:solidFill>
                  <a:srgbClr val="000000"/>
                </a:solidFill>
                <a:latin typeface="Happy Monkey"/>
                <a:ea typeface="Happy Monkey"/>
                <a:cs typeface="Happy Monkey"/>
                <a:sym typeface="Happy Monkey"/>
              </a:rPr>
              <a:t>*What are the similarities and differences of Rhinos and humans?</a:t>
            </a:r>
            <a:endParaRPr sz="1800">
              <a:solidFill>
                <a:srgbClr val="000000"/>
              </a:solidFill>
              <a:latin typeface="Happy Monkey"/>
              <a:ea typeface="Happy Monkey"/>
              <a:cs typeface="Happy Monkey"/>
              <a:sym typeface="Happy Monkey"/>
            </a:endParaRPr>
          </a:p>
          <a:p>
            <a:pPr marL="0" lvl="0" indent="0" algn="ctr" rtl="0">
              <a:spcBef>
                <a:spcPts val="1600"/>
              </a:spcBef>
              <a:spcAft>
                <a:spcPts val="0"/>
              </a:spcAft>
              <a:buNone/>
            </a:pPr>
            <a:r>
              <a:rPr lang="en" sz="1800">
                <a:solidFill>
                  <a:srgbClr val="000000"/>
                </a:solidFill>
                <a:latin typeface="Happy Monkey"/>
                <a:ea typeface="Happy Monkey"/>
                <a:cs typeface="Happy Monkey"/>
                <a:sym typeface="Happy Monkey"/>
              </a:rPr>
              <a:t>*What is your favorite animal and why?</a:t>
            </a:r>
            <a:endParaRPr sz="1800">
              <a:solidFill>
                <a:srgbClr val="000000"/>
              </a:solidFill>
              <a:latin typeface="Happy Monkey"/>
              <a:ea typeface="Happy Monkey"/>
              <a:cs typeface="Happy Monkey"/>
              <a:sym typeface="Happy Monkey"/>
            </a:endParaRPr>
          </a:p>
          <a:p>
            <a:pPr marL="0" lvl="0" indent="0" algn="ctr" rtl="0">
              <a:spcBef>
                <a:spcPts val="1600"/>
              </a:spcBef>
              <a:spcAft>
                <a:spcPts val="0"/>
              </a:spcAft>
              <a:buNone/>
            </a:pPr>
            <a:r>
              <a:rPr lang="en" sz="1800">
                <a:solidFill>
                  <a:srgbClr val="000000"/>
                </a:solidFill>
                <a:latin typeface="Happy Monkey"/>
                <a:ea typeface="Happy Monkey"/>
                <a:cs typeface="Happy Monkey"/>
                <a:sym typeface="Happy Monkey"/>
              </a:rPr>
              <a:t>*How can animals help humans when we have strong emotions?</a:t>
            </a:r>
            <a:endParaRPr sz="1800">
              <a:solidFill>
                <a:srgbClr val="000000"/>
              </a:solidFill>
              <a:latin typeface="Happy Monkey"/>
              <a:ea typeface="Happy Monkey"/>
              <a:cs typeface="Happy Monkey"/>
              <a:sym typeface="Happy Monkey"/>
            </a:endParaRPr>
          </a:p>
          <a:p>
            <a:pPr marL="0" lvl="0" indent="0" algn="l" rtl="0">
              <a:spcBef>
                <a:spcPts val="1600"/>
              </a:spcBef>
              <a:spcAft>
                <a:spcPts val="0"/>
              </a:spcAft>
              <a:buNone/>
            </a:pPr>
            <a:endParaRPr sz="2000">
              <a:solidFill>
                <a:srgbClr val="000000"/>
              </a:solidFill>
              <a:latin typeface="Happy Monkey"/>
              <a:ea typeface="Happy Monkey"/>
              <a:cs typeface="Happy Monkey"/>
              <a:sym typeface="Happy Monkey"/>
            </a:endParaRPr>
          </a:p>
          <a:p>
            <a:pPr marL="0" lvl="0" indent="0" algn="ctr" rtl="0">
              <a:spcBef>
                <a:spcPts val="1600"/>
              </a:spcBef>
              <a:spcAft>
                <a:spcPts val="0"/>
              </a:spcAft>
              <a:buNone/>
            </a:pPr>
            <a:endParaRPr sz="1800">
              <a:solidFill>
                <a:srgbClr val="000000"/>
              </a:solidFill>
              <a:latin typeface="Happy Monkey"/>
              <a:ea typeface="Happy Monkey"/>
              <a:cs typeface="Happy Monkey"/>
              <a:sym typeface="Happy Monkey"/>
            </a:endParaRPr>
          </a:p>
          <a:p>
            <a:pPr marL="0" lvl="0" indent="0" algn="ctr" rtl="0">
              <a:spcBef>
                <a:spcPts val="1600"/>
              </a:spcBef>
              <a:spcAft>
                <a:spcPts val="0"/>
              </a:spcAft>
              <a:buNone/>
            </a:pPr>
            <a:endParaRPr sz="1800">
              <a:solidFill>
                <a:srgbClr val="000000"/>
              </a:solidFill>
              <a:latin typeface="Happy Monkey"/>
              <a:ea typeface="Happy Monkey"/>
              <a:cs typeface="Happy Monkey"/>
              <a:sym typeface="Happy Monkey"/>
            </a:endParaRPr>
          </a:p>
          <a:p>
            <a:pPr marL="0" lvl="0" indent="0" algn="ctr" rtl="0">
              <a:spcBef>
                <a:spcPts val="1600"/>
              </a:spcBef>
              <a:spcAft>
                <a:spcPts val="1600"/>
              </a:spcAft>
              <a:buNone/>
            </a:pPr>
            <a:endParaRPr sz="1800">
              <a:solidFill>
                <a:srgbClr val="000000"/>
              </a:solidFill>
              <a:latin typeface="Happy Monkey"/>
              <a:ea typeface="Happy Monkey"/>
              <a:cs typeface="Happy Monkey"/>
              <a:sym typeface="Happy Monkey"/>
            </a:endParaRPr>
          </a:p>
        </p:txBody>
      </p:sp>
      <p:pic>
        <p:nvPicPr>
          <p:cNvPr id="159" name="Google Shape;159;p30" descr="http://www.sandiegozookids.org" title="San Diego Zoo Kids - Rhino Crash Course">
            <a:hlinkClick r:id="rId3"/>
          </p:cNvPr>
          <p:cNvPicPr preferRelativeResize="0"/>
          <p:nvPr/>
        </p:nvPicPr>
        <p:blipFill>
          <a:blip r:embed="rId4">
            <a:alphaModFix/>
          </a:blip>
          <a:stretch>
            <a:fillRect/>
          </a:stretch>
        </p:blipFill>
        <p:spPr>
          <a:xfrm>
            <a:off x="3875550" y="1001175"/>
            <a:ext cx="5109600" cy="3989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163"/>
        <p:cNvGrpSpPr/>
        <p:nvPr/>
      </p:nvGrpSpPr>
      <p:grpSpPr>
        <a:xfrm>
          <a:off x="0" y="0"/>
          <a:ext cx="0" cy="0"/>
          <a:chOff x="0" y="0"/>
          <a:chExt cx="0" cy="0"/>
        </a:xfrm>
      </p:grpSpPr>
      <p:sp>
        <p:nvSpPr>
          <p:cNvPr id="164" name="Google Shape;164;p31"/>
          <p:cNvSpPr txBox="1">
            <a:spLocks noGrp="1"/>
          </p:cNvSpPr>
          <p:nvPr>
            <p:ph type="title"/>
          </p:nvPr>
        </p:nvSpPr>
        <p:spPr>
          <a:xfrm>
            <a:off x="6269400" y="1543675"/>
            <a:ext cx="2903100" cy="176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200" b="1" u="sng">
                <a:latin typeface="Happy Monkey"/>
                <a:ea typeface="Happy Monkey"/>
                <a:cs typeface="Happy Monkey"/>
                <a:sym typeface="Happy Monkey"/>
              </a:rPr>
              <a:t>Rhino Draw Along</a:t>
            </a:r>
            <a:endParaRPr sz="2200" b="1" u="sng">
              <a:latin typeface="Happy Monkey"/>
              <a:ea typeface="Happy Monkey"/>
              <a:cs typeface="Happy Monkey"/>
              <a:sym typeface="Happy Monkey"/>
            </a:endParaRPr>
          </a:p>
          <a:p>
            <a:pPr marL="0" lvl="0" indent="0" algn="ctr" rtl="0">
              <a:spcBef>
                <a:spcPts val="0"/>
              </a:spcBef>
              <a:spcAft>
                <a:spcPts val="0"/>
              </a:spcAft>
              <a:buNone/>
            </a:pPr>
            <a:endParaRPr>
              <a:latin typeface="Happy Monkey"/>
              <a:ea typeface="Happy Monkey"/>
              <a:cs typeface="Happy Monkey"/>
              <a:sym typeface="Happy Monkey"/>
            </a:endParaRPr>
          </a:p>
          <a:p>
            <a:pPr marL="0" lvl="0" indent="0" algn="ctr" rtl="0">
              <a:spcBef>
                <a:spcPts val="0"/>
              </a:spcBef>
              <a:spcAft>
                <a:spcPts val="0"/>
              </a:spcAft>
              <a:buNone/>
            </a:pPr>
            <a:r>
              <a:rPr lang="en" sz="1800">
                <a:latin typeface="Happy Monkey"/>
                <a:ea typeface="Happy Monkey"/>
                <a:cs typeface="Happy Monkey"/>
                <a:sym typeface="Happy Monkey"/>
              </a:rPr>
              <a:t>Please remember this is a fun activity. Do your best and have fun. </a:t>
            </a:r>
            <a:endParaRPr sz="1800">
              <a:latin typeface="Happy Monkey"/>
              <a:ea typeface="Happy Monkey"/>
              <a:cs typeface="Happy Monkey"/>
              <a:sym typeface="Happy Monkey"/>
            </a:endParaRPr>
          </a:p>
          <a:p>
            <a:pPr marL="0" lvl="0" indent="0" algn="ctr" rtl="0">
              <a:spcBef>
                <a:spcPts val="0"/>
              </a:spcBef>
              <a:spcAft>
                <a:spcPts val="0"/>
              </a:spcAft>
              <a:buNone/>
            </a:pPr>
            <a:endParaRPr>
              <a:latin typeface="Happy Monkey"/>
              <a:ea typeface="Happy Monkey"/>
              <a:cs typeface="Happy Monkey"/>
              <a:sym typeface="Happy Monkey"/>
            </a:endParaRPr>
          </a:p>
          <a:p>
            <a:pPr marL="0" lvl="0" indent="0" algn="ctr" rtl="0">
              <a:spcBef>
                <a:spcPts val="0"/>
              </a:spcBef>
              <a:spcAft>
                <a:spcPts val="0"/>
              </a:spcAft>
              <a:buNone/>
            </a:pPr>
            <a:endParaRPr>
              <a:latin typeface="Happy Monkey"/>
              <a:ea typeface="Happy Monkey"/>
              <a:cs typeface="Happy Monkey"/>
              <a:sym typeface="Happy Monkey"/>
            </a:endParaRPr>
          </a:p>
        </p:txBody>
      </p:sp>
      <p:pic>
        <p:nvPicPr>
          <p:cNvPr id="165" name="Google Shape;165;p31" descr="It's crazy how much Rhinos look like prehistoric animals. These things look like real live dinosaurs to me. &#10;&#10;We hope you have fun drawing this tough guy with us! Send us photos of your art to myart@artforkidshub.com&#10;&#10;MATERIALS USED IN THIS VIDEO:&#10;&#10;Sharpie&#10;Paper&#10;&#10;&#10;SUBSCRIBE for regular drawing and art lessons:&#10;http://bit.ly/afksubscribe&#10;&#10;Visit AFK website for free printable steps:&#10;http://artforkidshub.com&#10;&#10;LIKE us on FACEBOOK!&#10;http://facebook.com/artforkidshub&#10;&#10;FOLLOW us on TWITTER!&#10;http://twitter.com/artforkidshub&#10;&#10;FOLLOW us on TUMBLR:&#10;http://artforkidshub.tumblr.com/&#10;&#10;FOLLOW our INSTAGRAM:&#10;http://instagram.com/artforkidshub&#10;&#10;JOIN our circle on GOOGLE PLUS:&#10;https://plus.google.com/+RobJensenAFK/&#10;&#10;Hi there! My name is Rob, and I have three super cool kids. We love doing art and sharing it with others. We upload new art videos weekly. Thanks for stoping by. If you'd like to know more about us:&#10;http://artforkidshub.com/about-the-author/" title="How To Draw A Rhinoceros">
            <a:hlinkClick r:id="rId3"/>
          </p:cNvPr>
          <p:cNvPicPr preferRelativeResize="0"/>
          <p:nvPr/>
        </p:nvPicPr>
        <p:blipFill>
          <a:blip r:embed="rId4">
            <a:alphaModFix/>
          </a:blip>
          <a:stretch>
            <a:fillRect/>
          </a:stretch>
        </p:blipFill>
        <p:spPr>
          <a:xfrm>
            <a:off x="147425" y="284175"/>
            <a:ext cx="6198175" cy="4648625"/>
          </a:xfrm>
          <a:prstGeom prst="rect">
            <a:avLst/>
          </a:prstGeom>
          <a:noFill/>
          <a:ln>
            <a:noFill/>
          </a:ln>
        </p:spPr>
      </p:pic>
      <p:pic>
        <p:nvPicPr>
          <p:cNvPr id="166" name="Google Shape;166;p31"/>
          <p:cNvPicPr preferRelativeResize="0"/>
          <p:nvPr/>
        </p:nvPicPr>
        <p:blipFill>
          <a:blip r:embed="rId5">
            <a:alphaModFix/>
          </a:blip>
          <a:stretch>
            <a:fillRect/>
          </a:stretch>
        </p:blipFill>
        <p:spPr>
          <a:xfrm>
            <a:off x="6497992" y="2799175"/>
            <a:ext cx="2493608" cy="165938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311700" y="1798175"/>
            <a:ext cx="8520600" cy="107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Happy Monkey"/>
                <a:ea typeface="Happy Monkey"/>
                <a:cs typeface="Happy Monkey"/>
                <a:sym typeface="Happy Monkey"/>
              </a:rPr>
              <a:t>Activity 1</a:t>
            </a:r>
            <a:endParaRPr sz="6000">
              <a:latin typeface="Happy Monkey"/>
              <a:ea typeface="Happy Monkey"/>
              <a:cs typeface="Happy Monkey"/>
              <a:sym typeface="Happy Monkey"/>
            </a:endParaRPr>
          </a:p>
          <a:p>
            <a:pPr marL="0" lvl="0" indent="0" algn="ctr" rtl="0">
              <a:spcBef>
                <a:spcPts val="0"/>
              </a:spcBef>
              <a:spcAft>
                <a:spcPts val="0"/>
              </a:spcAft>
              <a:buClr>
                <a:schemeClr val="dk1"/>
              </a:buClr>
              <a:buSzPts val="1100"/>
              <a:buFont typeface="Arial"/>
              <a:buNone/>
            </a:pPr>
            <a:r>
              <a:rPr lang="en" sz="1800">
                <a:latin typeface="Happy Monkey"/>
                <a:ea typeface="Happy Monkey"/>
                <a:cs typeface="Happy Monkey"/>
                <a:sym typeface="Happy Monkey"/>
              </a:rPr>
              <a:t>“The only way to have a friend is to be one.”- Ralph Waldo Emerson</a:t>
            </a:r>
            <a:endParaRPr sz="6000">
              <a:latin typeface="Happy Monkey"/>
              <a:ea typeface="Happy Monkey"/>
              <a:cs typeface="Happy Monkey"/>
              <a:sym typeface="Happy Monke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11700" y="1662300"/>
            <a:ext cx="8520600" cy="146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Happy Monkey"/>
                <a:ea typeface="Happy Monkey"/>
                <a:cs typeface="Happy Monkey"/>
                <a:sym typeface="Happy Monkey"/>
              </a:rPr>
              <a:t>Activity 8</a:t>
            </a:r>
            <a:endParaRPr sz="6000">
              <a:latin typeface="Happy Monkey"/>
              <a:ea typeface="Happy Monkey"/>
              <a:cs typeface="Happy Monkey"/>
              <a:sym typeface="Happy Monkey"/>
            </a:endParaRPr>
          </a:p>
          <a:p>
            <a:pPr marL="0" lvl="0" indent="0" algn="ctr" rtl="0">
              <a:spcBef>
                <a:spcPts val="0"/>
              </a:spcBef>
              <a:spcAft>
                <a:spcPts val="0"/>
              </a:spcAft>
              <a:buNone/>
            </a:pPr>
            <a:r>
              <a:rPr lang="en" sz="1800">
                <a:highlight>
                  <a:srgbClr val="FF00FF"/>
                </a:highlight>
                <a:latin typeface="Happy Monkey"/>
                <a:ea typeface="Happy Monkey"/>
                <a:cs typeface="Happy Monkey"/>
                <a:sym typeface="Happy Monkey"/>
              </a:rPr>
              <a:t>“We all can dance when we find music we love.” – </a:t>
            </a:r>
            <a:r>
              <a:rPr lang="en" sz="1800" b="1">
                <a:highlight>
                  <a:srgbClr val="FF00FF"/>
                </a:highlight>
                <a:latin typeface="Happy Monkey"/>
                <a:ea typeface="Happy Monkey"/>
                <a:cs typeface="Happy Monkey"/>
                <a:sym typeface="Happy Monkey"/>
              </a:rPr>
              <a:t>Giles Andreae</a:t>
            </a:r>
            <a:endParaRPr sz="6000">
              <a:latin typeface="Happy Monkey"/>
              <a:ea typeface="Happy Monkey"/>
              <a:cs typeface="Happy Monkey"/>
              <a:sym typeface="Happy Monke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64D79"/>
        </a:solidFill>
        <a:effectLst/>
      </p:bgPr>
    </p:bg>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265500" y="1663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Happy Monkey"/>
                <a:ea typeface="Happy Monkey"/>
                <a:cs typeface="Happy Monkey"/>
                <a:sym typeface="Happy Monkey"/>
              </a:rPr>
              <a:t>Happy</a:t>
            </a:r>
            <a:endParaRPr sz="3000">
              <a:latin typeface="Happy Monkey"/>
              <a:ea typeface="Happy Monkey"/>
              <a:cs typeface="Happy Monkey"/>
              <a:sym typeface="Happy Monkey"/>
            </a:endParaRPr>
          </a:p>
          <a:p>
            <a:pPr marL="0" lvl="0" indent="0" algn="ctr" rtl="0">
              <a:spcBef>
                <a:spcPts val="0"/>
              </a:spcBef>
              <a:spcAft>
                <a:spcPts val="0"/>
              </a:spcAft>
              <a:buNone/>
            </a:pPr>
            <a:r>
              <a:rPr lang="en" sz="3000">
                <a:latin typeface="Happy Monkey"/>
                <a:ea typeface="Happy Monkey"/>
                <a:cs typeface="Happy Monkey"/>
                <a:sym typeface="Happy Monkey"/>
              </a:rPr>
              <a:t>By: Pharrell Williams/Kids Bop</a:t>
            </a:r>
            <a:endParaRPr sz="3000">
              <a:latin typeface="Happy Monkey"/>
              <a:ea typeface="Happy Monkey"/>
              <a:cs typeface="Happy Monkey"/>
              <a:sym typeface="Happy Monkey"/>
            </a:endParaRPr>
          </a:p>
        </p:txBody>
      </p:sp>
      <p:sp>
        <p:nvSpPr>
          <p:cNvPr id="177" name="Google Shape;177;p33"/>
          <p:cNvSpPr txBox="1">
            <a:spLocks noGrp="1"/>
          </p:cNvSpPr>
          <p:nvPr>
            <p:ph type="body" idx="2"/>
          </p:nvPr>
        </p:nvSpPr>
        <p:spPr>
          <a:xfrm>
            <a:off x="4731300" y="298375"/>
            <a:ext cx="4253400" cy="476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u="sng">
                <a:latin typeface="Happy Monkey"/>
                <a:ea typeface="Happy Monkey"/>
                <a:cs typeface="Happy Monkey"/>
                <a:sym typeface="Happy Monkey"/>
              </a:rPr>
              <a:t>Watch/Listen to this song</a:t>
            </a:r>
            <a:endParaRPr b="1" u="sng">
              <a:latin typeface="Happy Monkey"/>
              <a:ea typeface="Happy Monkey"/>
              <a:cs typeface="Happy Monkey"/>
              <a:sym typeface="Happy Monkey"/>
            </a:endParaRPr>
          </a:p>
          <a:p>
            <a:pPr marL="0" lvl="0" indent="0" algn="l" rtl="0">
              <a:spcBef>
                <a:spcPts val="1600"/>
              </a:spcBef>
              <a:spcAft>
                <a:spcPts val="0"/>
              </a:spcAft>
              <a:buNone/>
            </a:pPr>
            <a:r>
              <a:rPr lang="en">
                <a:latin typeface="Happy Monkey"/>
                <a:ea typeface="Happy Monkey"/>
                <a:cs typeface="Happy Monkey"/>
                <a:sym typeface="Happy Monkey"/>
              </a:rPr>
              <a:t>*What feeling do you feel when listening to this song?</a:t>
            </a:r>
            <a:endParaRPr>
              <a:latin typeface="Happy Monkey"/>
              <a:ea typeface="Happy Monkey"/>
              <a:cs typeface="Happy Monkey"/>
              <a:sym typeface="Happy Monkey"/>
            </a:endParaRPr>
          </a:p>
          <a:p>
            <a:pPr marL="0" lvl="0" indent="0" algn="l" rtl="0">
              <a:spcBef>
                <a:spcPts val="1600"/>
              </a:spcBef>
              <a:spcAft>
                <a:spcPts val="0"/>
              </a:spcAft>
              <a:buNone/>
            </a:pPr>
            <a:r>
              <a:rPr lang="en">
                <a:latin typeface="Happy Monkey"/>
                <a:ea typeface="Happy Monkey"/>
                <a:cs typeface="Happy Monkey"/>
                <a:sym typeface="Happy Monkey"/>
              </a:rPr>
              <a:t>*Did it make you want to dance or move?</a:t>
            </a:r>
            <a:endParaRPr>
              <a:latin typeface="Happy Monkey"/>
              <a:ea typeface="Happy Monkey"/>
              <a:cs typeface="Happy Monkey"/>
              <a:sym typeface="Happy Monkey"/>
            </a:endParaRPr>
          </a:p>
          <a:p>
            <a:pPr marL="0" lvl="0" indent="0" algn="l" rtl="0">
              <a:spcBef>
                <a:spcPts val="1600"/>
              </a:spcBef>
              <a:spcAft>
                <a:spcPts val="0"/>
              </a:spcAft>
              <a:buNone/>
            </a:pPr>
            <a:r>
              <a:rPr lang="en">
                <a:latin typeface="Happy Monkey"/>
                <a:ea typeface="Happy Monkey"/>
                <a:cs typeface="Happy Monkey"/>
                <a:sym typeface="Happy Monkey"/>
              </a:rPr>
              <a:t>*Why is happiness important for everyone?</a:t>
            </a:r>
            <a:endParaRPr>
              <a:latin typeface="Happy Monkey"/>
              <a:ea typeface="Happy Monkey"/>
              <a:cs typeface="Happy Monkey"/>
              <a:sym typeface="Happy Monkey"/>
            </a:endParaRPr>
          </a:p>
          <a:p>
            <a:pPr marL="0" lvl="0" indent="0" algn="l" rtl="0">
              <a:spcBef>
                <a:spcPts val="1600"/>
              </a:spcBef>
              <a:spcAft>
                <a:spcPts val="0"/>
              </a:spcAft>
              <a:buNone/>
            </a:pPr>
            <a:r>
              <a:rPr lang="en">
                <a:latin typeface="Happy Monkey"/>
                <a:ea typeface="Happy Monkey"/>
                <a:cs typeface="Happy Monkey"/>
                <a:sym typeface="Happy Monkey"/>
              </a:rPr>
              <a:t>*How can we tell/show people that we are happy?</a:t>
            </a:r>
            <a:endParaRPr>
              <a:latin typeface="Happy Monkey"/>
              <a:ea typeface="Happy Monkey"/>
              <a:cs typeface="Happy Monkey"/>
              <a:sym typeface="Happy Monkey"/>
            </a:endParaRPr>
          </a:p>
          <a:p>
            <a:pPr marL="0" lvl="0" indent="0" algn="l" rtl="0">
              <a:spcBef>
                <a:spcPts val="1600"/>
              </a:spcBef>
              <a:spcAft>
                <a:spcPts val="1600"/>
              </a:spcAft>
              <a:buNone/>
            </a:pPr>
            <a:r>
              <a:rPr lang="en" b="1" u="sng">
                <a:latin typeface="Happy Monkey"/>
                <a:ea typeface="Happy Monkey"/>
                <a:cs typeface="Happy Monkey"/>
                <a:sym typeface="Happy Monkey"/>
              </a:rPr>
              <a:t>ACTIVITY:</a:t>
            </a:r>
            <a:r>
              <a:rPr lang="en">
                <a:latin typeface="Happy Monkey"/>
                <a:ea typeface="Happy Monkey"/>
                <a:cs typeface="Happy Monkey"/>
                <a:sym typeface="Happy Monkey"/>
              </a:rPr>
              <a:t> Make a list of your favorite songs and next to it add the emotion you feel when you hear it!</a:t>
            </a:r>
            <a:endParaRPr>
              <a:latin typeface="Happy Monkey"/>
              <a:ea typeface="Happy Monkey"/>
              <a:cs typeface="Happy Monkey"/>
              <a:sym typeface="Happy Monkey"/>
            </a:endParaRPr>
          </a:p>
        </p:txBody>
      </p:sp>
      <p:pic>
        <p:nvPicPr>
          <p:cNvPr id="178" name="Google Shape;178;p33" descr="Music video of the KIDZ BOP Kids performing &quot;Happy&quot; from KIDZ BOP 26. (C) 2014 Kidz Bop&#10;&#10;Get KIDZ BOP 26 below:&#10;iTunes: http://bit.ly/kb26youtubeitunes&#10;Amazon Music: http://bit.ly/amazonyoutubekb26&#10;Google Play: http://bit.ly/kb26gplayytube&#10;Target: http://bit.ly/kb26target&#10;Walmart: http://bit.ly/kb26walmart&#10;Spotify: http://bit.ly/kbspotify&#10;&#10;Dream Big, Sing Loud with KIDZ BOP on tour:&#10;http://bit.ly/kbtour&#10;&#10;Follow KIDZ BOP:&#10;Facebook: http://bit.ly/kbfbook&#10;Twitter: http://bit.ly/twitterkb&#10;Instagram: http://bit.ly/kbinstagram&#10;Google Plus: http://bit.ly/kbgoogle" title="KIDZ BOP Kids - Happy (Official Music Video) [KIDZ BOP 26]">
            <a:hlinkClick r:id="rId3"/>
          </p:cNvPr>
          <p:cNvPicPr preferRelativeResize="0"/>
          <p:nvPr/>
        </p:nvPicPr>
        <p:blipFill>
          <a:blip r:embed="rId4">
            <a:alphaModFix/>
          </a:blip>
          <a:stretch>
            <a:fillRect/>
          </a:stretch>
        </p:blipFill>
        <p:spPr>
          <a:xfrm>
            <a:off x="152400" y="1801075"/>
            <a:ext cx="4253366" cy="31900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182"/>
        <p:cNvGrpSpPr/>
        <p:nvPr/>
      </p:nvGrpSpPr>
      <p:grpSpPr>
        <a:xfrm>
          <a:off x="0" y="0"/>
          <a:ext cx="0" cy="0"/>
          <a:chOff x="0" y="0"/>
          <a:chExt cx="0" cy="0"/>
        </a:xfrm>
      </p:grpSpPr>
      <p:sp>
        <p:nvSpPr>
          <p:cNvPr id="183" name="Google Shape;183;p34"/>
          <p:cNvSpPr txBox="1">
            <a:spLocks noGrp="1"/>
          </p:cNvSpPr>
          <p:nvPr>
            <p:ph type="ctrTitle"/>
          </p:nvPr>
        </p:nvSpPr>
        <p:spPr>
          <a:xfrm>
            <a:off x="311700" y="1727125"/>
            <a:ext cx="8520600" cy="107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Happy Monkey"/>
                <a:ea typeface="Happy Monkey"/>
                <a:cs typeface="Happy Monkey"/>
                <a:sym typeface="Happy Monkey"/>
              </a:rPr>
              <a:t>Activity 9</a:t>
            </a:r>
            <a:endParaRPr sz="6000">
              <a:latin typeface="Happy Monkey"/>
              <a:ea typeface="Happy Monkey"/>
              <a:cs typeface="Happy Monkey"/>
              <a:sym typeface="Happy Monkey"/>
            </a:endParaRPr>
          </a:p>
          <a:p>
            <a:pPr marL="0" lvl="0" indent="0" algn="ctr" rtl="0">
              <a:spcBef>
                <a:spcPts val="0"/>
              </a:spcBef>
              <a:spcAft>
                <a:spcPts val="0"/>
              </a:spcAft>
              <a:buClr>
                <a:schemeClr val="dk1"/>
              </a:buClr>
              <a:buSzPts val="1100"/>
              <a:buFont typeface="Arial"/>
              <a:buNone/>
            </a:pPr>
            <a:r>
              <a:rPr lang="en" sz="1800">
                <a:highlight>
                  <a:srgbClr val="FF00FF"/>
                </a:highlight>
                <a:latin typeface="Happy Monkey"/>
                <a:ea typeface="Happy Monkey"/>
                <a:cs typeface="Happy Monkey"/>
                <a:sym typeface="Happy Monkey"/>
              </a:rPr>
              <a:t> “Why fit in when you were born to stand out?” – </a:t>
            </a:r>
            <a:r>
              <a:rPr lang="en" sz="1800" b="1">
                <a:highlight>
                  <a:srgbClr val="FF00FF"/>
                </a:highlight>
                <a:latin typeface="Happy Monkey"/>
                <a:ea typeface="Happy Monkey"/>
                <a:cs typeface="Happy Monkey"/>
                <a:sym typeface="Happy Monkey"/>
              </a:rPr>
              <a:t>Dr. Seuss</a:t>
            </a:r>
            <a:endParaRPr sz="6000">
              <a:latin typeface="Happy Monkey"/>
              <a:ea typeface="Happy Monkey"/>
              <a:cs typeface="Happy Monkey"/>
              <a:sym typeface="Happy Monkey"/>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155CC"/>
        </a:solidFill>
        <a:effectLst/>
      </p:bgPr>
    </p:bg>
    <p:spTree>
      <p:nvGrpSpPr>
        <p:cNvPr id="1" name="Shape 187"/>
        <p:cNvGrpSpPr/>
        <p:nvPr/>
      </p:nvGrpSpPr>
      <p:grpSpPr>
        <a:xfrm>
          <a:off x="0" y="0"/>
          <a:ext cx="0" cy="0"/>
          <a:chOff x="0" y="0"/>
          <a:chExt cx="0" cy="0"/>
        </a:xfrm>
      </p:grpSpPr>
      <p:sp>
        <p:nvSpPr>
          <p:cNvPr id="188" name="Google Shape;188;p35"/>
          <p:cNvSpPr txBox="1">
            <a:spLocks noGrp="1"/>
          </p:cNvSpPr>
          <p:nvPr>
            <p:ph type="title"/>
          </p:nvPr>
        </p:nvSpPr>
        <p:spPr>
          <a:xfrm>
            <a:off x="265500" y="139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Happy Monkey"/>
                <a:ea typeface="Happy Monkey"/>
                <a:cs typeface="Happy Monkey"/>
                <a:sym typeface="Happy Monkey"/>
              </a:rPr>
              <a:t>Spaghetti In a Hot Dog Bun</a:t>
            </a:r>
            <a:endParaRPr sz="3000">
              <a:latin typeface="Happy Monkey"/>
              <a:ea typeface="Happy Monkey"/>
              <a:cs typeface="Happy Monkey"/>
              <a:sym typeface="Happy Monkey"/>
            </a:endParaRPr>
          </a:p>
          <a:p>
            <a:pPr marL="0" lvl="0" indent="0" algn="ctr" rtl="0">
              <a:spcBef>
                <a:spcPts val="0"/>
              </a:spcBef>
              <a:spcAft>
                <a:spcPts val="0"/>
              </a:spcAft>
              <a:buNone/>
            </a:pPr>
            <a:r>
              <a:rPr lang="en" sz="3000">
                <a:latin typeface="Happy Monkey"/>
                <a:ea typeface="Happy Monkey"/>
                <a:cs typeface="Happy Monkey"/>
                <a:sym typeface="Happy Monkey"/>
              </a:rPr>
              <a:t>By: Maria Dismondy</a:t>
            </a:r>
            <a:endParaRPr sz="3000">
              <a:latin typeface="Happy Monkey"/>
              <a:ea typeface="Happy Monkey"/>
              <a:cs typeface="Happy Monkey"/>
              <a:sym typeface="Happy Monkey"/>
            </a:endParaRPr>
          </a:p>
        </p:txBody>
      </p:sp>
      <p:sp>
        <p:nvSpPr>
          <p:cNvPr id="189" name="Google Shape;189;p35"/>
          <p:cNvSpPr txBox="1">
            <a:spLocks noGrp="1"/>
          </p:cNvSpPr>
          <p:nvPr>
            <p:ph type="body" idx="2"/>
          </p:nvPr>
        </p:nvSpPr>
        <p:spPr>
          <a:xfrm>
            <a:off x="4731300" y="90175"/>
            <a:ext cx="4305300" cy="497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latin typeface="Happy Monkey"/>
                <a:ea typeface="Happy Monkey"/>
                <a:cs typeface="Happy Monkey"/>
                <a:sym typeface="Happy Monkey"/>
              </a:rPr>
              <a:t>What is your favorite food?</a:t>
            </a:r>
            <a:endParaRPr sz="1700">
              <a:latin typeface="Happy Monkey"/>
              <a:ea typeface="Happy Monkey"/>
              <a:cs typeface="Happy Monkey"/>
              <a:sym typeface="Happy Monkey"/>
            </a:endParaRPr>
          </a:p>
          <a:p>
            <a:pPr marL="0" lvl="0" indent="0" algn="l" rtl="0">
              <a:spcBef>
                <a:spcPts val="1600"/>
              </a:spcBef>
              <a:spcAft>
                <a:spcPts val="0"/>
              </a:spcAft>
              <a:buNone/>
            </a:pPr>
            <a:r>
              <a:rPr lang="en" sz="1700">
                <a:latin typeface="Happy Monkey"/>
                <a:ea typeface="Happy Monkey"/>
                <a:cs typeface="Happy Monkey"/>
                <a:sym typeface="Happy Monkey"/>
              </a:rPr>
              <a:t>Would you eat spaghetti in a hot dog bun?</a:t>
            </a:r>
            <a:endParaRPr sz="1700">
              <a:latin typeface="Happy Monkey"/>
              <a:ea typeface="Happy Monkey"/>
              <a:cs typeface="Happy Monkey"/>
              <a:sym typeface="Happy Monkey"/>
            </a:endParaRPr>
          </a:p>
          <a:p>
            <a:pPr marL="0" lvl="0" indent="0" algn="l" rtl="0">
              <a:spcBef>
                <a:spcPts val="1600"/>
              </a:spcBef>
              <a:spcAft>
                <a:spcPts val="0"/>
              </a:spcAft>
              <a:buNone/>
            </a:pPr>
            <a:r>
              <a:rPr lang="en" sz="1700" b="1" u="sng">
                <a:latin typeface="Happy Monkey"/>
                <a:ea typeface="Happy Monkey"/>
                <a:cs typeface="Happy Monkey"/>
                <a:sym typeface="Happy Monkey"/>
              </a:rPr>
              <a:t>ACTIVITY:</a:t>
            </a:r>
            <a:r>
              <a:rPr lang="en" sz="1700">
                <a:latin typeface="Happy Monkey"/>
                <a:ea typeface="Happy Monkey"/>
                <a:cs typeface="Happy Monkey"/>
                <a:sym typeface="Happy Monkey"/>
              </a:rPr>
              <a:t> As a household make a list of the foods that everyone likes on the left, and a list of the foods that we feel differently about on the right. Lets see which side has more!?</a:t>
            </a:r>
            <a:endParaRPr sz="1700">
              <a:latin typeface="Happy Monkey"/>
              <a:ea typeface="Happy Monkey"/>
              <a:cs typeface="Happy Monkey"/>
              <a:sym typeface="Happy Monkey"/>
            </a:endParaRPr>
          </a:p>
          <a:p>
            <a:pPr marL="0" lvl="0" indent="0" algn="l" rtl="0">
              <a:spcBef>
                <a:spcPts val="1600"/>
              </a:spcBef>
              <a:spcAft>
                <a:spcPts val="1600"/>
              </a:spcAft>
              <a:buNone/>
            </a:pPr>
            <a:r>
              <a:rPr lang="en" sz="1700" b="1" u="sng">
                <a:latin typeface="Happy Monkey"/>
                <a:ea typeface="Happy Monkey"/>
                <a:cs typeface="Happy Monkey"/>
                <a:sym typeface="Happy Monkey"/>
              </a:rPr>
              <a:t>ACTIVITY:</a:t>
            </a:r>
            <a:r>
              <a:rPr lang="en" sz="1700">
                <a:latin typeface="Happy Monkey"/>
                <a:ea typeface="Happy Monkey"/>
                <a:cs typeface="Happy Monkey"/>
                <a:sym typeface="Happy Monkey"/>
              </a:rPr>
              <a:t> Draw a new cover of this book with YOUR favorite food in a hot dog bun. Then, share your picture with your family and ask what food they would bring to school in a hot dog bun!</a:t>
            </a:r>
            <a:endParaRPr sz="1700">
              <a:latin typeface="Happy Monkey"/>
              <a:ea typeface="Happy Monkey"/>
              <a:cs typeface="Happy Monkey"/>
              <a:sym typeface="Happy Monkey"/>
            </a:endParaRPr>
          </a:p>
        </p:txBody>
      </p:sp>
      <p:pic>
        <p:nvPicPr>
          <p:cNvPr id="190" name="Google Shape;190;p35" descr="Award-Winning Author, Maria Dismondy reads her first children's book. The winner of a Gold Mom's Choice Award as well as an Eric Hoffer Award.&#10;#mcdcini #ChildrensBook" title="Spaghetti In A Hot Dog Bun-Reading by Author Maria Dismondy">
            <a:hlinkClick r:id="rId3"/>
          </p:cNvPr>
          <p:cNvPicPr preferRelativeResize="0"/>
          <p:nvPr/>
        </p:nvPicPr>
        <p:blipFill>
          <a:blip r:embed="rId4">
            <a:alphaModFix/>
          </a:blip>
          <a:stretch>
            <a:fillRect/>
          </a:stretch>
        </p:blipFill>
        <p:spPr>
          <a:xfrm>
            <a:off x="0" y="1648675"/>
            <a:ext cx="4572000" cy="33424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194"/>
        <p:cNvGrpSpPr/>
        <p:nvPr/>
      </p:nvGrpSpPr>
      <p:grpSpPr>
        <a:xfrm>
          <a:off x="0" y="0"/>
          <a:ext cx="0" cy="0"/>
          <a:chOff x="0" y="0"/>
          <a:chExt cx="0" cy="0"/>
        </a:xfrm>
      </p:grpSpPr>
      <p:sp>
        <p:nvSpPr>
          <p:cNvPr id="195" name="Google Shape;195;p36"/>
          <p:cNvSpPr txBox="1">
            <a:spLocks noGrp="1"/>
          </p:cNvSpPr>
          <p:nvPr>
            <p:ph type="ctrTitle"/>
          </p:nvPr>
        </p:nvSpPr>
        <p:spPr>
          <a:xfrm>
            <a:off x="311700" y="1798175"/>
            <a:ext cx="8520600" cy="107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Happy Monkey"/>
                <a:ea typeface="Happy Monkey"/>
                <a:cs typeface="Happy Monkey"/>
                <a:sym typeface="Happy Monkey"/>
              </a:rPr>
              <a:t>Activity 10</a:t>
            </a:r>
            <a:endParaRPr sz="6000">
              <a:latin typeface="Happy Monkey"/>
              <a:ea typeface="Happy Monkey"/>
              <a:cs typeface="Happy Monkey"/>
              <a:sym typeface="Happy Monkey"/>
            </a:endParaRPr>
          </a:p>
          <a:p>
            <a:pPr marL="0" lvl="0" indent="0" algn="ctr" rtl="0">
              <a:spcBef>
                <a:spcPts val="0"/>
              </a:spcBef>
              <a:spcAft>
                <a:spcPts val="0"/>
              </a:spcAft>
              <a:buClr>
                <a:schemeClr val="dk1"/>
              </a:buClr>
              <a:buSzPts val="1100"/>
              <a:buFont typeface="Arial"/>
              <a:buNone/>
            </a:pPr>
            <a:r>
              <a:rPr lang="en" sz="1800">
                <a:highlight>
                  <a:srgbClr val="FF00FF"/>
                </a:highlight>
                <a:latin typeface="Happy Monkey"/>
                <a:ea typeface="Happy Monkey"/>
                <a:cs typeface="Happy Monkey"/>
                <a:sym typeface="Happy Monkey"/>
              </a:rPr>
              <a:t>“It’s not what happens to you, but </a:t>
            </a:r>
            <a:r>
              <a:rPr lang="en" sz="1800">
                <a:highlight>
                  <a:srgbClr val="FF00FF"/>
                </a:highlight>
                <a:uFill>
                  <a:noFill/>
                </a:uFill>
                <a:latin typeface="Happy Monkey"/>
                <a:ea typeface="Happy Monkey"/>
                <a:cs typeface="Happy Monkey"/>
                <a:sym typeface="Happy Monkey"/>
                <a:hlinkClick r:id="rId3"/>
              </a:rPr>
              <a:t>how you react to it that matters</a:t>
            </a:r>
            <a:r>
              <a:rPr lang="en" sz="1800">
                <a:highlight>
                  <a:srgbClr val="FF00FF"/>
                </a:highlight>
                <a:latin typeface="Happy Monkey"/>
                <a:ea typeface="Happy Monkey"/>
                <a:cs typeface="Happy Monkey"/>
                <a:sym typeface="Happy Monkey"/>
              </a:rPr>
              <a:t>.” – </a:t>
            </a:r>
            <a:r>
              <a:rPr lang="en" sz="1800" b="1">
                <a:highlight>
                  <a:srgbClr val="FF00FF"/>
                </a:highlight>
                <a:uFill>
                  <a:noFill/>
                </a:uFill>
                <a:latin typeface="Happy Monkey"/>
                <a:ea typeface="Happy Monkey"/>
                <a:cs typeface="Happy Monkey"/>
                <a:sym typeface="Happy Monkey"/>
                <a:hlinkClick r:id="rId4"/>
              </a:rPr>
              <a:t>Epictetus</a:t>
            </a:r>
            <a:endParaRPr sz="6000">
              <a:latin typeface="Happy Monkey"/>
              <a:ea typeface="Happy Monkey"/>
              <a:cs typeface="Happy Monkey"/>
              <a:sym typeface="Happy Monkey"/>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99"/>
        <p:cNvGrpSpPr/>
        <p:nvPr/>
      </p:nvGrpSpPr>
      <p:grpSpPr>
        <a:xfrm>
          <a:off x="0" y="0"/>
          <a:ext cx="0" cy="0"/>
          <a:chOff x="0" y="0"/>
          <a:chExt cx="0" cy="0"/>
        </a:xfrm>
      </p:grpSpPr>
      <p:sp>
        <p:nvSpPr>
          <p:cNvPr id="200" name="Google Shape;200;p37"/>
          <p:cNvSpPr txBox="1">
            <a:spLocks noGrp="1"/>
          </p:cNvSpPr>
          <p:nvPr>
            <p:ph type="title"/>
          </p:nvPr>
        </p:nvSpPr>
        <p:spPr>
          <a:xfrm>
            <a:off x="4837500" y="184975"/>
            <a:ext cx="4045200" cy="123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a:latin typeface="Happy Monkey"/>
                <a:ea typeface="Happy Monkey"/>
                <a:cs typeface="Happy Monkey"/>
                <a:sym typeface="Happy Monkey"/>
              </a:rPr>
              <a:t>What to do with a Problem?</a:t>
            </a:r>
            <a:endParaRPr sz="2400">
              <a:latin typeface="Happy Monkey"/>
              <a:ea typeface="Happy Monkey"/>
              <a:cs typeface="Happy Monkey"/>
              <a:sym typeface="Happy Monkey"/>
            </a:endParaRPr>
          </a:p>
          <a:p>
            <a:pPr marL="0" lvl="0" indent="0" algn="ctr" rtl="0">
              <a:spcBef>
                <a:spcPts val="0"/>
              </a:spcBef>
              <a:spcAft>
                <a:spcPts val="0"/>
              </a:spcAft>
              <a:buNone/>
            </a:pPr>
            <a:r>
              <a:rPr lang="en" sz="2400">
                <a:latin typeface="Happy Monkey"/>
                <a:ea typeface="Happy Monkey"/>
                <a:cs typeface="Happy Monkey"/>
                <a:sym typeface="Happy Monkey"/>
              </a:rPr>
              <a:t>By:Kobi Yamada</a:t>
            </a:r>
            <a:endParaRPr sz="2400">
              <a:latin typeface="Happy Monkey"/>
              <a:ea typeface="Happy Monkey"/>
              <a:cs typeface="Happy Monkey"/>
              <a:sym typeface="Happy Monkey"/>
            </a:endParaRPr>
          </a:p>
        </p:txBody>
      </p:sp>
      <p:sp>
        <p:nvSpPr>
          <p:cNvPr id="201" name="Google Shape;201;p37"/>
          <p:cNvSpPr txBox="1">
            <a:spLocks noGrp="1"/>
          </p:cNvSpPr>
          <p:nvPr>
            <p:ph type="subTitle" idx="1"/>
          </p:nvPr>
        </p:nvSpPr>
        <p:spPr>
          <a:xfrm>
            <a:off x="0" y="0"/>
            <a:ext cx="4572000" cy="514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Happy Monkey"/>
                <a:ea typeface="Happy Monkey"/>
                <a:cs typeface="Happy Monkey"/>
                <a:sym typeface="Happy Monkey"/>
              </a:rPr>
              <a:t>When we are faced with problems we all respond differently. Some problems are expected (planned for) but others are unexpected (no time to plan). </a:t>
            </a:r>
            <a:endParaRPr sz="1600" b="1">
              <a:solidFill>
                <a:srgbClr val="FFFFFF"/>
              </a:solidFill>
              <a:latin typeface="Happy Monkey"/>
              <a:ea typeface="Happy Monkey"/>
              <a:cs typeface="Happy Monkey"/>
              <a:sym typeface="Happy Monkey"/>
            </a:endParaRPr>
          </a:p>
          <a:p>
            <a:pPr marL="0" lvl="0" indent="0" algn="ctr" rtl="0">
              <a:spcBef>
                <a:spcPts val="0"/>
              </a:spcBef>
              <a:spcAft>
                <a:spcPts val="0"/>
              </a:spcAft>
              <a:buNone/>
            </a:pPr>
            <a:endParaRPr>
              <a:solidFill>
                <a:srgbClr val="FFFFFF"/>
              </a:solidFill>
              <a:latin typeface="Happy Monkey"/>
              <a:ea typeface="Happy Monkey"/>
              <a:cs typeface="Happy Monkey"/>
              <a:sym typeface="Happy Monkey"/>
            </a:endParaRPr>
          </a:p>
          <a:p>
            <a:pPr marL="0" lvl="0" indent="0" algn="ctr" rtl="0">
              <a:spcBef>
                <a:spcPts val="0"/>
              </a:spcBef>
              <a:spcAft>
                <a:spcPts val="0"/>
              </a:spcAft>
              <a:buNone/>
            </a:pPr>
            <a:r>
              <a:rPr lang="en" sz="1600">
                <a:solidFill>
                  <a:srgbClr val="FFFFFF"/>
                </a:solidFill>
                <a:latin typeface="Happy Monkey"/>
                <a:ea typeface="Happy Monkey"/>
                <a:cs typeface="Happy Monkey"/>
                <a:sym typeface="Happy Monkey"/>
              </a:rPr>
              <a:t>What is a problem that you are facing currently that was expected?</a:t>
            </a:r>
            <a:endParaRPr sz="1600">
              <a:solidFill>
                <a:srgbClr val="FFFFFF"/>
              </a:solidFill>
              <a:latin typeface="Happy Monkey"/>
              <a:ea typeface="Happy Monkey"/>
              <a:cs typeface="Happy Monkey"/>
              <a:sym typeface="Happy Monkey"/>
            </a:endParaRPr>
          </a:p>
          <a:p>
            <a:pPr marL="0" lvl="0" indent="0" algn="ctr" rtl="0">
              <a:spcBef>
                <a:spcPts val="0"/>
              </a:spcBef>
              <a:spcAft>
                <a:spcPts val="0"/>
              </a:spcAft>
              <a:buNone/>
            </a:pPr>
            <a:endParaRPr sz="1600">
              <a:solidFill>
                <a:srgbClr val="FFFFFF"/>
              </a:solidFill>
              <a:latin typeface="Happy Monkey"/>
              <a:ea typeface="Happy Monkey"/>
              <a:cs typeface="Happy Monkey"/>
              <a:sym typeface="Happy Monkey"/>
            </a:endParaRPr>
          </a:p>
          <a:p>
            <a:pPr marL="0" lvl="0" indent="0" algn="ctr" rtl="0">
              <a:spcBef>
                <a:spcPts val="0"/>
              </a:spcBef>
              <a:spcAft>
                <a:spcPts val="0"/>
              </a:spcAft>
              <a:buNone/>
            </a:pPr>
            <a:r>
              <a:rPr lang="en" sz="1600">
                <a:solidFill>
                  <a:srgbClr val="FFFFFF"/>
                </a:solidFill>
                <a:latin typeface="Happy Monkey"/>
                <a:ea typeface="Happy Monkey"/>
                <a:cs typeface="Happy Monkey"/>
                <a:sym typeface="Happy Monkey"/>
              </a:rPr>
              <a:t>What is a problem that you are facing currently that was unexpected?</a:t>
            </a:r>
            <a:endParaRPr sz="1600">
              <a:solidFill>
                <a:srgbClr val="FFFFFF"/>
              </a:solidFill>
              <a:latin typeface="Happy Monkey"/>
              <a:ea typeface="Happy Monkey"/>
              <a:cs typeface="Happy Monkey"/>
              <a:sym typeface="Happy Monkey"/>
            </a:endParaRPr>
          </a:p>
          <a:p>
            <a:pPr marL="0" lvl="0" indent="0" algn="ctr" rtl="0">
              <a:spcBef>
                <a:spcPts val="0"/>
              </a:spcBef>
              <a:spcAft>
                <a:spcPts val="0"/>
              </a:spcAft>
              <a:buNone/>
            </a:pPr>
            <a:endParaRPr sz="1600">
              <a:solidFill>
                <a:srgbClr val="FFFFFF"/>
              </a:solidFill>
              <a:latin typeface="Happy Monkey"/>
              <a:ea typeface="Happy Monkey"/>
              <a:cs typeface="Happy Monkey"/>
              <a:sym typeface="Happy Monkey"/>
            </a:endParaRPr>
          </a:p>
          <a:p>
            <a:pPr marL="0" lvl="0" indent="0" algn="ctr" rtl="0">
              <a:spcBef>
                <a:spcPts val="0"/>
              </a:spcBef>
              <a:spcAft>
                <a:spcPts val="0"/>
              </a:spcAft>
              <a:buNone/>
            </a:pPr>
            <a:r>
              <a:rPr lang="en" sz="1600">
                <a:solidFill>
                  <a:srgbClr val="FFFFFF"/>
                </a:solidFill>
                <a:latin typeface="Happy Monkey"/>
                <a:ea typeface="Happy Monkey"/>
                <a:cs typeface="Happy Monkey"/>
                <a:sym typeface="Happy Monkey"/>
              </a:rPr>
              <a:t>What are your multiple options of solving the problem?</a:t>
            </a:r>
            <a:endParaRPr sz="1600">
              <a:solidFill>
                <a:srgbClr val="FFFFFF"/>
              </a:solidFill>
              <a:latin typeface="Happy Monkey"/>
              <a:ea typeface="Happy Monkey"/>
              <a:cs typeface="Happy Monkey"/>
              <a:sym typeface="Happy Monkey"/>
            </a:endParaRPr>
          </a:p>
          <a:p>
            <a:pPr marL="0" lvl="0" indent="0" algn="ctr" rtl="0">
              <a:spcBef>
                <a:spcPts val="0"/>
              </a:spcBef>
              <a:spcAft>
                <a:spcPts val="0"/>
              </a:spcAft>
              <a:buNone/>
            </a:pPr>
            <a:endParaRPr sz="1600">
              <a:solidFill>
                <a:srgbClr val="FFFFFF"/>
              </a:solidFill>
              <a:latin typeface="Happy Monkey"/>
              <a:ea typeface="Happy Monkey"/>
              <a:cs typeface="Happy Monkey"/>
              <a:sym typeface="Happy Monkey"/>
            </a:endParaRPr>
          </a:p>
          <a:p>
            <a:pPr marL="0" lvl="0" indent="0" algn="ctr" rtl="0">
              <a:spcBef>
                <a:spcPts val="0"/>
              </a:spcBef>
              <a:spcAft>
                <a:spcPts val="0"/>
              </a:spcAft>
              <a:buNone/>
            </a:pPr>
            <a:r>
              <a:rPr lang="en" sz="1600">
                <a:solidFill>
                  <a:srgbClr val="FFFFFF"/>
                </a:solidFill>
                <a:latin typeface="Happy Monkey"/>
                <a:ea typeface="Happy Monkey"/>
                <a:cs typeface="Happy Monkey"/>
                <a:sym typeface="Happy Monkey"/>
              </a:rPr>
              <a:t>Think about what would happen for each of the solutions you wrote above?</a:t>
            </a:r>
            <a:endParaRPr sz="1600">
              <a:solidFill>
                <a:srgbClr val="FFFFFF"/>
              </a:solidFill>
              <a:latin typeface="Happy Monkey"/>
              <a:ea typeface="Happy Monkey"/>
              <a:cs typeface="Happy Monkey"/>
              <a:sym typeface="Happy Monkey"/>
            </a:endParaRPr>
          </a:p>
          <a:p>
            <a:pPr marL="0" lvl="0" indent="0" algn="ctr" rtl="0">
              <a:spcBef>
                <a:spcPts val="0"/>
              </a:spcBef>
              <a:spcAft>
                <a:spcPts val="0"/>
              </a:spcAft>
              <a:buNone/>
            </a:pPr>
            <a:endParaRPr sz="1600">
              <a:solidFill>
                <a:srgbClr val="FFFFFF"/>
              </a:solidFill>
              <a:latin typeface="Happy Monkey"/>
              <a:ea typeface="Happy Monkey"/>
              <a:cs typeface="Happy Monkey"/>
              <a:sym typeface="Happy Monkey"/>
            </a:endParaRPr>
          </a:p>
          <a:p>
            <a:pPr marL="0" lvl="0" indent="0" algn="ctr" rtl="0">
              <a:spcBef>
                <a:spcPts val="0"/>
              </a:spcBef>
              <a:spcAft>
                <a:spcPts val="0"/>
              </a:spcAft>
              <a:buNone/>
            </a:pPr>
            <a:r>
              <a:rPr lang="en" sz="1600">
                <a:solidFill>
                  <a:srgbClr val="FFFFFF"/>
                </a:solidFill>
                <a:latin typeface="Happy Monkey"/>
                <a:ea typeface="Happy Monkey"/>
                <a:cs typeface="Happy Monkey"/>
                <a:sym typeface="Happy Monkey"/>
              </a:rPr>
              <a:t>In what ways can we help others when they are being faced with a problem?</a:t>
            </a:r>
            <a:endParaRPr sz="1600">
              <a:solidFill>
                <a:srgbClr val="FFFFFF"/>
              </a:solidFill>
              <a:latin typeface="Happy Monkey"/>
              <a:ea typeface="Happy Monkey"/>
              <a:cs typeface="Happy Monkey"/>
              <a:sym typeface="Happy Monkey"/>
            </a:endParaRPr>
          </a:p>
          <a:p>
            <a:pPr marL="0" lvl="0" indent="0" algn="ctr" rtl="0">
              <a:spcBef>
                <a:spcPts val="0"/>
              </a:spcBef>
              <a:spcAft>
                <a:spcPts val="0"/>
              </a:spcAft>
              <a:buNone/>
            </a:pPr>
            <a:endParaRPr sz="1800">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sz="1800">
              <a:latin typeface="Happy Monkey"/>
              <a:ea typeface="Happy Monkey"/>
              <a:cs typeface="Happy Monkey"/>
              <a:sym typeface="Happy Monkey"/>
            </a:endParaRPr>
          </a:p>
        </p:txBody>
      </p:sp>
      <p:pic>
        <p:nvPicPr>
          <p:cNvPr id="202" name="Google Shape;202;p37" descr="How you handle a problem that feels so big, you think it will overwhelm you? Written by Kobi Yamada  and illustrated by Mae Besom." title="What Do You Do With a Problem">
            <a:hlinkClick r:id="rId3"/>
          </p:cNvPr>
          <p:cNvPicPr preferRelativeResize="0"/>
          <p:nvPr/>
        </p:nvPicPr>
        <p:blipFill>
          <a:blip r:embed="rId4">
            <a:alphaModFix/>
          </a:blip>
          <a:stretch>
            <a:fillRect/>
          </a:stretch>
        </p:blipFill>
        <p:spPr>
          <a:xfrm>
            <a:off x="4615500" y="1524000"/>
            <a:ext cx="4528500" cy="3396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837500" y="249350"/>
            <a:ext cx="4045200" cy="78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Happy Monkey"/>
                <a:ea typeface="Happy Monkey"/>
                <a:cs typeface="Happy Monkey"/>
                <a:sym typeface="Happy Monkey"/>
              </a:rPr>
              <a:t>Kid President</a:t>
            </a:r>
            <a:endParaRPr>
              <a:latin typeface="Happy Monkey"/>
              <a:ea typeface="Happy Monkey"/>
              <a:cs typeface="Happy Monkey"/>
              <a:sym typeface="Happy Monkey"/>
            </a:endParaRPr>
          </a:p>
        </p:txBody>
      </p:sp>
      <p:sp>
        <p:nvSpPr>
          <p:cNvPr id="65" name="Google Shape;65;p15"/>
          <p:cNvSpPr txBox="1">
            <a:spLocks noGrp="1"/>
          </p:cNvSpPr>
          <p:nvPr>
            <p:ph type="subTitle" idx="1"/>
          </p:nvPr>
        </p:nvSpPr>
        <p:spPr>
          <a:xfrm>
            <a:off x="0" y="3275"/>
            <a:ext cx="4572000" cy="514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900">
                <a:latin typeface="Happy Monkey"/>
                <a:ea typeface="Happy Monkey"/>
                <a:cs typeface="Happy Monkey"/>
                <a:sym typeface="Happy Monkey"/>
              </a:rPr>
              <a:t>*What does the saying “I took the road less traveled mean?”</a:t>
            </a:r>
            <a:endParaRPr sz="1900">
              <a:latin typeface="Happy Monkey"/>
              <a:ea typeface="Happy Monkey"/>
              <a:cs typeface="Happy Monkey"/>
              <a:sym typeface="Happy Monkey"/>
            </a:endParaRPr>
          </a:p>
          <a:p>
            <a:pPr marL="0" lvl="0" indent="0" algn="ctr" rtl="0">
              <a:spcBef>
                <a:spcPts val="0"/>
              </a:spcBef>
              <a:spcAft>
                <a:spcPts val="0"/>
              </a:spcAft>
              <a:buNone/>
            </a:pPr>
            <a:endParaRPr sz="1900">
              <a:latin typeface="Happy Monkey"/>
              <a:ea typeface="Happy Monkey"/>
              <a:cs typeface="Happy Monkey"/>
              <a:sym typeface="Happy Monkey"/>
            </a:endParaRPr>
          </a:p>
          <a:p>
            <a:pPr marL="0" lvl="0" indent="0" algn="ctr" rtl="0">
              <a:spcBef>
                <a:spcPts val="0"/>
              </a:spcBef>
              <a:spcAft>
                <a:spcPts val="0"/>
              </a:spcAft>
              <a:buNone/>
            </a:pPr>
            <a:r>
              <a:rPr lang="en" sz="1900">
                <a:latin typeface="Happy Monkey"/>
                <a:ea typeface="Happy Monkey"/>
                <a:cs typeface="Happy Monkey"/>
                <a:sym typeface="Happy Monkey"/>
              </a:rPr>
              <a:t>*Think about...How often are you provided two paths of choices?</a:t>
            </a:r>
            <a:endParaRPr sz="1900">
              <a:latin typeface="Happy Monkey"/>
              <a:ea typeface="Happy Monkey"/>
              <a:cs typeface="Happy Monkey"/>
              <a:sym typeface="Happy Monkey"/>
            </a:endParaRPr>
          </a:p>
          <a:p>
            <a:pPr marL="0" lvl="0" indent="0" algn="l" rtl="0">
              <a:spcBef>
                <a:spcPts val="0"/>
              </a:spcBef>
              <a:spcAft>
                <a:spcPts val="0"/>
              </a:spcAft>
              <a:buNone/>
            </a:pPr>
            <a:endParaRPr sz="1900">
              <a:latin typeface="Happy Monkey"/>
              <a:ea typeface="Happy Monkey"/>
              <a:cs typeface="Happy Monkey"/>
              <a:sym typeface="Happy Monkey"/>
            </a:endParaRPr>
          </a:p>
          <a:p>
            <a:pPr marL="0" lvl="0" indent="0" algn="ctr" rtl="0">
              <a:spcBef>
                <a:spcPts val="0"/>
              </a:spcBef>
              <a:spcAft>
                <a:spcPts val="0"/>
              </a:spcAft>
              <a:buNone/>
            </a:pPr>
            <a:r>
              <a:rPr lang="en" sz="1900">
                <a:latin typeface="Happy Monkey"/>
                <a:ea typeface="Happy Monkey"/>
                <a:cs typeface="Happy Monkey"/>
                <a:sym typeface="Happy Monkey"/>
              </a:rPr>
              <a:t>*What are some of your goals for the future? What are the obstacles and different paths you might face when trying to reach your goal?</a:t>
            </a:r>
            <a:endParaRPr sz="1900">
              <a:latin typeface="Happy Monkey"/>
              <a:ea typeface="Happy Monkey"/>
              <a:cs typeface="Happy Monkey"/>
              <a:sym typeface="Happy Monkey"/>
            </a:endParaRPr>
          </a:p>
          <a:p>
            <a:pPr marL="0" lvl="0" indent="0" algn="ctr" rtl="0">
              <a:spcBef>
                <a:spcPts val="0"/>
              </a:spcBef>
              <a:spcAft>
                <a:spcPts val="0"/>
              </a:spcAft>
              <a:buNone/>
            </a:pPr>
            <a:endParaRPr sz="1900">
              <a:latin typeface="Happy Monkey"/>
              <a:ea typeface="Happy Monkey"/>
              <a:cs typeface="Happy Monkey"/>
              <a:sym typeface="Happy Monkey"/>
            </a:endParaRPr>
          </a:p>
          <a:p>
            <a:pPr marL="0" lvl="0" indent="0" algn="ctr" rtl="0">
              <a:spcBef>
                <a:spcPts val="0"/>
              </a:spcBef>
              <a:spcAft>
                <a:spcPts val="0"/>
              </a:spcAft>
              <a:buNone/>
            </a:pPr>
            <a:r>
              <a:rPr lang="en" sz="1900">
                <a:latin typeface="Happy Monkey"/>
                <a:ea typeface="Happy Monkey"/>
                <a:cs typeface="Happy Monkey"/>
                <a:sym typeface="Happy Monkey"/>
              </a:rPr>
              <a:t>*Who is someone you look up to and why?</a:t>
            </a:r>
            <a:endParaRPr sz="1900">
              <a:latin typeface="Happy Monkey"/>
              <a:ea typeface="Happy Monkey"/>
              <a:cs typeface="Happy Monkey"/>
              <a:sym typeface="Happy Monkey"/>
            </a:endParaRPr>
          </a:p>
          <a:p>
            <a:pPr marL="0" lvl="0" indent="0" algn="ctr" rtl="0">
              <a:spcBef>
                <a:spcPts val="0"/>
              </a:spcBef>
              <a:spcAft>
                <a:spcPts val="0"/>
              </a:spcAft>
              <a:buNone/>
            </a:pPr>
            <a:endParaRPr sz="1900">
              <a:latin typeface="Happy Monkey"/>
              <a:ea typeface="Happy Monkey"/>
              <a:cs typeface="Happy Monkey"/>
              <a:sym typeface="Happy Monkey"/>
            </a:endParaRPr>
          </a:p>
          <a:p>
            <a:pPr marL="0" lvl="0" indent="0" algn="l" rtl="0">
              <a:spcBef>
                <a:spcPts val="0"/>
              </a:spcBef>
              <a:spcAft>
                <a:spcPts val="0"/>
              </a:spcAft>
              <a:buNone/>
            </a:pPr>
            <a:r>
              <a:rPr lang="en" sz="1900" b="1" u="sng">
                <a:latin typeface="Happy Monkey"/>
                <a:ea typeface="Happy Monkey"/>
                <a:cs typeface="Happy Monkey"/>
                <a:sym typeface="Happy Monkey"/>
              </a:rPr>
              <a:t>ACTIVITY IDEA:</a:t>
            </a:r>
            <a:r>
              <a:rPr lang="en" sz="1900">
                <a:latin typeface="Happy Monkey"/>
                <a:ea typeface="Happy Monkey"/>
                <a:cs typeface="Happy Monkey"/>
                <a:sym typeface="Happy Monkey"/>
              </a:rPr>
              <a:t> Create a video, skit, dance video, comic strip etc. to inspire others!</a:t>
            </a:r>
            <a:endParaRPr sz="1900">
              <a:latin typeface="Happy Monkey"/>
              <a:ea typeface="Happy Monkey"/>
              <a:cs typeface="Happy Monkey"/>
              <a:sym typeface="Happy Monkey"/>
            </a:endParaRPr>
          </a:p>
          <a:p>
            <a:pPr marL="0" lvl="0" indent="0" algn="ctr" rtl="0">
              <a:spcBef>
                <a:spcPts val="0"/>
              </a:spcBef>
              <a:spcAft>
                <a:spcPts val="0"/>
              </a:spcAft>
              <a:buNone/>
            </a:pPr>
            <a:endParaRPr sz="1900">
              <a:latin typeface="Happy Monkey"/>
              <a:ea typeface="Happy Monkey"/>
              <a:cs typeface="Happy Monkey"/>
              <a:sym typeface="Happy Monkey"/>
            </a:endParaRPr>
          </a:p>
          <a:p>
            <a:pPr marL="0" lvl="0" indent="0" algn="ctr" rtl="0">
              <a:spcBef>
                <a:spcPts val="0"/>
              </a:spcBef>
              <a:spcAft>
                <a:spcPts val="0"/>
              </a:spcAft>
              <a:buNone/>
            </a:pPr>
            <a:endParaRPr sz="1900">
              <a:latin typeface="Happy Monkey"/>
              <a:ea typeface="Happy Monkey"/>
              <a:cs typeface="Happy Monkey"/>
              <a:sym typeface="Happy Monkey"/>
            </a:endParaRPr>
          </a:p>
        </p:txBody>
      </p:sp>
      <p:pic>
        <p:nvPicPr>
          <p:cNvPr id="66" name="Google Shape;66;p15" descr="We all need a little encouragement every now and then. Kid President, knowing this, has put together a video you can play each morning as you wake up or to share with your friend who needs a kick in the right direction. Take a moment and spread some encouragement. &quot;It's everybody's duty to give the world a reason to dance.&quot;&#10;&#10;Featuring the song &quot;Households&quot; by Sleeping At Last - http://sleepingatlast.com&#10;with additional music by our pal Skewby - http://somethingaboutskewby.com&#10;&#10;Follow on Twitter: http://twitter.com/iamkidpresident&#10;Be a friend on Facebook: http://facebook.com/kidpresident&#10;Send an email: kid@kidpresident.com&#10;For Press Inquiries, contact: YTpress@soulpancake.com&#10;&#10;Created by Kid President and Brad Montague&#10;&#10;Special thanks to Robert Frost, that dude from Journey and the movie Space Jam.&#10;&#10;Subscribe to our youtube channel: http://www.youtube.com/subscription_center?add_user=SoulPancake&#10;Buy our book! http://book.soulpancake.com&#10;Follow us on Facebook: http://facebook.com/SoulPancake&#10;Tweet us at: http://twitter.com/SoulPancake" title="A Pep Talk from Kid President to You">
            <a:hlinkClick r:id="rId3"/>
          </p:cNvPr>
          <p:cNvPicPr preferRelativeResize="0"/>
          <p:nvPr/>
        </p:nvPicPr>
        <p:blipFill>
          <a:blip r:embed="rId4">
            <a:alphaModFix/>
          </a:blip>
          <a:stretch>
            <a:fillRect/>
          </a:stretch>
        </p:blipFill>
        <p:spPr>
          <a:xfrm>
            <a:off x="4572000" y="1257475"/>
            <a:ext cx="4572000" cy="342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265500" y="80700"/>
            <a:ext cx="4045200" cy="651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Happy Monkey"/>
                <a:ea typeface="Happy Monkey"/>
                <a:cs typeface="Happy Monkey"/>
                <a:sym typeface="Happy Monkey"/>
              </a:rPr>
              <a:t>Positive T Design</a:t>
            </a:r>
            <a:endParaRPr sz="3000">
              <a:latin typeface="Happy Monkey"/>
              <a:ea typeface="Happy Monkey"/>
              <a:cs typeface="Happy Monkey"/>
              <a:sym typeface="Happy Monkey"/>
            </a:endParaRPr>
          </a:p>
        </p:txBody>
      </p:sp>
      <p:sp>
        <p:nvSpPr>
          <p:cNvPr id="72" name="Google Shape;72;p16"/>
          <p:cNvSpPr txBox="1">
            <a:spLocks noGrp="1"/>
          </p:cNvSpPr>
          <p:nvPr>
            <p:ph type="subTitle" idx="1"/>
          </p:nvPr>
        </p:nvSpPr>
        <p:spPr>
          <a:xfrm>
            <a:off x="265500" y="687550"/>
            <a:ext cx="4045200" cy="435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Happy Monkey"/>
                <a:ea typeface="Happy Monkey"/>
                <a:cs typeface="Happy Monkey"/>
                <a:sym typeface="Happy Monkey"/>
              </a:rPr>
              <a:t>Activity: Create a T-Shirt design to show kindness, friendship, positivity, and/or acceptance!</a:t>
            </a:r>
            <a:endParaRPr>
              <a:latin typeface="Happy Monkey"/>
              <a:ea typeface="Happy Monkey"/>
              <a:cs typeface="Happy Monkey"/>
              <a:sym typeface="Happy Monkey"/>
            </a:endParaRPr>
          </a:p>
          <a:p>
            <a:pPr marL="0" lvl="0" indent="0" algn="ctr" rtl="0">
              <a:spcBef>
                <a:spcPts val="0"/>
              </a:spcBef>
              <a:spcAft>
                <a:spcPts val="0"/>
              </a:spcAft>
              <a:buNone/>
            </a:pPr>
            <a:endParaRPr>
              <a:latin typeface="Happy Monkey"/>
              <a:ea typeface="Happy Monkey"/>
              <a:cs typeface="Happy Monkey"/>
              <a:sym typeface="Happy Monkey"/>
            </a:endParaRPr>
          </a:p>
          <a:p>
            <a:pPr marL="0" lvl="0" indent="0" algn="ctr" rtl="0">
              <a:spcBef>
                <a:spcPts val="0"/>
              </a:spcBef>
              <a:spcAft>
                <a:spcPts val="0"/>
              </a:spcAft>
              <a:buNone/>
            </a:pPr>
            <a:r>
              <a:rPr lang="en">
                <a:latin typeface="Happy Monkey"/>
                <a:ea typeface="Happy Monkey"/>
                <a:cs typeface="Happy Monkey"/>
                <a:sym typeface="Happy Monkey"/>
              </a:rPr>
              <a:t>Use your creativity!</a:t>
            </a:r>
            <a:endParaRPr>
              <a:latin typeface="Happy Monkey"/>
              <a:ea typeface="Happy Monkey"/>
              <a:cs typeface="Happy Monkey"/>
              <a:sym typeface="Happy Monkey"/>
            </a:endParaRPr>
          </a:p>
        </p:txBody>
      </p:sp>
      <p:pic>
        <p:nvPicPr>
          <p:cNvPr id="73" name="Google Shape;73;p16"/>
          <p:cNvPicPr preferRelativeResize="0"/>
          <p:nvPr/>
        </p:nvPicPr>
        <p:blipFill>
          <a:blip r:embed="rId3">
            <a:alphaModFix/>
          </a:blip>
          <a:stretch>
            <a:fillRect/>
          </a:stretch>
        </p:blipFill>
        <p:spPr>
          <a:xfrm>
            <a:off x="5177450" y="893450"/>
            <a:ext cx="3356600" cy="3356600"/>
          </a:xfrm>
          <a:prstGeom prst="rect">
            <a:avLst/>
          </a:prstGeom>
          <a:noFill/>
          <a:ln>
            <a:noFill/>
          </a:ln>
        </p:spPr>
      </p:pic>
      <p:pic>
        <p:nvPicPr>
          <p:cNvPr id="74" name="Google Shape;74;p16"/>
          <p:cNvPicPr preferRelativeResize="0"/>
          <p:nvPr/>
        </p:nvPicPr>
        <p:blipFill>
          <a:blip r:embed="rId4">
            <a:alphaModFix/>
          </a:blip>
          <a:stretch>
            <a:fillRect/>
          </a:stretch>
        </p:blipFill>
        <p:spPr>
          <a:xfrm>
            <a:off x="1223100" y="2925825"/>
            <a:ext cx="2113475" cy="2113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78"/>
        <p:cNvGrpSpPr/>
        <p:nvPr/>
      </p:nvGrpSpPr>
      <p:grpSpPr>
        <a:xfrm>
          <a:off x="0" y="0"/>
          <a:ext cx="0" cy="0"/>
          <a:chOff x="0" y="0"/>
          <a:chExt cx="0" cy="0"/>
        </a:xfrm>
      </p:grpSpPr>
      <p:sp>
        <p:nvSpPr>
          <p:cNvPr id="79" name="Google Shape;79;p17"/>
          <p:cNvSpPr txBox="1">
            <a:spLocks noGrp="1"/>
          </p:cNvSpPr>
          <p:nvPr>
            <p:ph type="ctrTitle"/>
          </p:nvPr>
        </p:nvSpPr>
        <p:spPr>
          <a:xfrm>
            <a:off x="311700" y="1798175"/>
            <a:ext cx="8520600" cy="107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Happy Monkey"/>
                <a:ea typeface="Happy Monkey"/>
                <a:cs typeface="Happy Monkey"/>
                <a:sym typeface="Happy Monkey"/>
              </a:rPr>
              <a:t>Activity 2</a:t>
            </a:r>
            <a:endParaRPr sz="6000">
              <a:latin typeface="Happy Monkey"/>
              <a:ea typeface="Happy Monkey"/>
              <a:cs typeface="Happy Monkey"/>
              <a:sym typeface="Happy Monkey"/>
            </a:endParaRPr>
          </a:p>
          <a:p>
            <a:pPr marL="0" lvl="0" indent="0" algn="ctr" rtl="0">
              <a:spcBef>
                <a:spcPts val="0"/>
              </a:spcBef>
              <a:spcAft>
                <a:spcPts val="0"/>
              </a:spcAft>
              <a:buNone/>
            </a:pPr>
            <a:r>
              <a:rPr lang="en" sz="1800">
                <a:highlight>
                  <a:srgbClr val="FF00FF"/>
                </a:highlight>
                <a:latin typeface="Happy Monkey"/>
                <a:ea typeface="Happy Monkey"/>
                <a:cs typeface="Happy Monkey"/>
                <a:sym typeface="Happy Monkey"/>
              </a:rPr>
              <a:t>“The more that you read, the more things you will know. The more that you learn, the more places you’ll go.” – </a:t>
            </a:r>
            <a:r>
              <a:rPr lang="en" sz="1800" b="1">
                <a:highlight>
                  <a:srgbClr val="FF00FF"/>
                </a:highlight>
                <a:latin typeface="Happy Monkey"/>
                <a:ea typeface="Happy Monkey"/>
                <a:cs typeface="Happy Monkey"/>
                <a:sym typeface="Happy Monkey"/>
              </a:rPr>
              <a:t>Dr. Seuss</a:t>
            </a:r>
            <a:endParaRPr sz="1800">
              <a:highlight>
                <a:srgbClr val="FF00FF"/>
              </a:highlight>
              <a:latin typeface="Happy Monkey"/>
              <a:ea typeface="Happy Monkey"/>
              <a:cs typeface="Happy Monkey"/>
              <a:sym typeface="Happy Monke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4837500" y="35325"/>
            <a:ext cx="4045200" cy="125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Happy Monkey"/>
                <a:ea typeface="Happy Monkey"/>
                <a:cs typeface="Happy Monkey"/>
                <a:sym typeface="Happy Monkey"/>
              </a:rPr>
              <a:t>My Strong Mind</a:t>
            </a:r>
            <a:endParaRPr sz="3000">
              <a:latin typeface="Happy Monkey"/>
              <a:ea typeface="Happy Monkey"/>
              <a:cs typeface="Happy Monkey"/>
              <a:sym typeface="Happy Monkey"/>
            </a:endParaRPr>
          </a:p>
          <a:p>
            <a:pPr marL="0" lvl="0" indent="0" algn="ctr" rtl="0">
              <a:spcBef>
                <a:spcPts val="0"/>
              </a:spcBef>
              <a:spcAft>
                <a:spcPts val="0"/>
              </a:spcAft>
              <a:buNone/>
            </a:pPr>
            <a:r>
              <a:rPr lang="en" sz="3000">
                <a:latin typeface="Happy Monkey"/>
                <a:ea typeface="Happy Monkey"/>
                <a:cs typeface="Happy Monkey"/>
                <a:sym typeface="Happy Monkey"/>
              </a:rPr>
              <a:t>By: Niels Van Hove</a:t>
            </a:r>
            <a:endParaRPr sz="3000">
              <a:latin typeface="Happy Monkey"/>
              <a:ea typeface="Happy Monkey"/>
              <a:cs typeface="Happy Monkey"/>
              <a:sym typeface="Happy Monkey"/>
            </a:endParaRPr>
          </a:p>
        </p:txBody>
      </p:sp>
      <p:sp>
        <p:nvSpPr>
          <p:cNvPr id="85" name="Google Shape;85;p18"/>
          <p:cNvSpPr txBox="1">
            <a:spLocks noGrp="1"/>
          </p:cNvSpPr>
          <p:nvPr>
            <p:ph type="subTitle" idx="1"/>
          </p:nvPr>
        </p:nvSpPr>
        <p:spPr>
          <a:xfrm>
            <a:off x="163800" y="179450"/>
            <a:ext cx="4223100" cy="491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u="sng">
                <a:solidFill>
                  <a:srgbClr val="000000"/>
                </a:solidFill>
                <a:latin typeface="Happy Monkey"/>
                <a:ea typeface="Happy Monkey"/>
                <a:cs typeface="Happy Monkey"/>
                <a:sym typeface="Happy Monkey"/>
              </a:rPr>
              <a:t>Think about:</a:t>
            </a:r>
            <a:endParaRPr b="1" u="sng">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a:solidFill>
                  <a:srgbClr val="000000"/>
                </a:solidFill>
                <a:latin typeface="Happy Monkey"/>
                <a:ea typeface="Happy Monkey"/>
                <a:cs typeface="Happy Monkey"/>
                <a:sym typeface="Happy Monkey"/>
              </a:rPr>
              <a:t>How do you make your mind stronger everyday?</a:t>
            </a:r>
            <a:endParaRPr>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a:solidFill>
                  <a:srgbClr val="000000"/>
                </a:solidFill>
                <a:latin typeface="Happy Monkey"/>
                <a:ea typeface="Happy Monkey"/>
                <a:cs typeface="Happy Monkey"/>
                <a:sym typeface="Happy Monkey"/>
              </a:rPr>
              <a:t>What is a challenge that you are going through right now?</a:t>
            </a:r>
            <a:endParaRPr>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a:solidFill>
                  <a:srgbClr val="000000"/>
                </a:solidFill>
                <a:latin typeface="Happy Monkey"/>
                <a:ea typeface="Happy Monkey"/>
                <a:cs typeface="Happy Monkey"/>
                <a:sym typeface="Happy Monkey"/>
              </a:rPr>
              <a:t>Tell yourself 5 things that you love about yourself.</a:t>
            </a:r>
            <a:endParaRPr>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a:solidFill>
                  <a:srgbClr val="000000"/>
                </a:solidFill>
                <a:latin typeface="Happy Monkey"/>
                <a:ea typeface="Happy Monkey"/>
                <a:cs typeface="Happy Monkey"/>
                <a:sym typeface="Happy Monkey"/>
              </a:rPr>
              <a:t>(confidence in yourself helps build your mind stronger)</a:t>
            </a:r>
            <a:endParaRPr>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a:solidFill>
                  <a:srgbClr val="000000"/>
                </a:solidFill>
                <a:latin typeface="Happy Monkey"/>
                <a:ea typeface="Happy Monkey"/>
                <a:cs typeface="Happy Monkey"/>
                <a:sym typeface="Happy Monkey"/>
              </a:rPr>
              <a:t>What are some things we can do at home to strengthen our mind and body?</a:t>
            </a:r>
            <a:endParaRPr>
              <a:solidFill>
                <a:srgbClr val="000000"/>
              </a:solidFill>
              <a:latin typeface="Happy Monkey"/>
              <a:ea typeface="Happy Monkey"/>
              <a:cs typeface="Happy Monkey"/>
              <a:sym typeface="Happy Monkey"/>
            </a:endParaRPr>
          </a:p>
        </p:txBody>
      </p:sp>
      <p:pic>
        <p:nvPicPr>
          <p:cNvPr id="86" name="Google Shape;86;p18" descr="Kids Books:  Annie reads &quot;My Strong Mind&quot; by Niels Van Hove, a story about developing mental strength. &#10;&#10;Do you know that you have a strong mind? It's true! We all have our own brain and mind and we can teach it how to be smarter and stronger! Isn't that amazing!?&#10;&#10;Description: &quot;Kate is a sporty and happy girl, she does well at school and has many friends, but like every girl, she sometimes faces difficult situations at home or school. Discover how Kate uses her strong mind to tackle her daily challenges with a positive attitude.&quot;&#10;&#10;This book is great for teaching kids about resilience, self-awareness, self-confidence and facing your fears. This book characterizes mental toughness through the adaptation of four attributes called the four 'Cs'&quot;:  Commitment, Control, Challenge and Confidence. Kate develops mental strength, by way of &quot;goal setting, positive self-talk, accepting failure as learning, visualization of a problem, breathing exercises, gratitude and controlled distraction. A strong sense of self and a healthy self-esteem can turn any obstacle into an adventurous and worthwhile challenge!&#10;&#10;In this story, author Niel Van Hove shares how his 7 and 9 year old daughters deal with &quot;adversity, stress and challenges&quot; and provides examples on how &quot;small interventions can lead to better outcomes.&quot; &#10;&#10;____&#10;&#10;Story time with Annie &amp; Rocco creates social emotional videos for kids featuring picture books, puppetry and pop music!&#10;&#10;Check out some of our other videos:&#10;Self Esteem Song: https://youtu.be/ySNrWiq9zk8&#10;Feeling Song: https://youtu.be/0cT5li72jp8&#10;Insects Song:  https://youtu.be/GoQqAqWaUcE&#10;Solar System:  https://youtu.be/gsM6287WB3M&#10;Belly Breathing: https://youtu.be/pglYmJqite4&#10;&#10;______&#10;&#10;Subscribe and connect with us!&#10;http://www.youtube.com/c/storytimewithannieroccoshow&#10;http://www.facebook.com/annieandrocco&#10;http://www.instagram.com/annieandrocco&#10;http://www.annieandrocco.com&#10;&#10;_____" title="Read Aloud | My Strong Mind | Social Emotional Videos for Kids | Books for Kids | Kids Books">
            <a:hlinkClick r:id="rId3"/>
          </p:cNvPr>
          <p:cNvPicPr preferRelativeResize="0"/>
          <p:nvPr/>
        </p:nvPicPr>
        <p:blipFill>
          <a:blip r:embed="rId4">
            <a:alphaModFix/>
          </a:blip>
          <a:stretch>
            <a:fillRect/>
          </a:stretch>
        </p:blipFill>
        <p:spPr>
          <a:xfrm>
            <a:off x="4572000" y="1455450"/>
            <a:ext cx="4572000" cy="3429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90"/>
        <p:cNvGrpSpPr/>
        <p:nvPr/>
      </p:nvGrpSpPr>
      <p:grpSpPr>
        <a:xfrm>
          <a:off x="0" y="0"/>
          <a:ext cx="0" cy="0"/>
          <a:chOff x="0" y="0"/>
          <a:chExt cx="0" cy="0"/>
        </a:xfrm>
      </p:grpSpPr>
      <p:sp>
        <p:nvSpPr>
          <p:cNvPr id="91" name="Google Shape;91;p19"/>
          <p:cNvSpPr txBox="1">
            <a:spLocks noGrp="1"/>
          </p:cNvSpPr>
          <p:nvPr>
            <p:ph type="ctrTitle"/>
          </p:nvPr>
        </p:nvSpPr>
        <p:spPr>
          <a:xfrm>
            <a:off x="311700" y="1798175"/>
            <a:ext cx="8520600" cy="107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Happy Monkey"/>
                <a:ea typeface="Happy Monkey"/>
                <a:cs typeface="Happy Monkey"/>
                <a:sym typeface="Happy Monkey"/>
              </a:rPr>
              <a:t>Activity 3</a:t>
            </a:r>
            <a:endParaRPr sz="6000">
              <a:latin typeface="Happy Monkey"/>
              <a:ea typeface="Happy Monkey"/>
              <a:cs typeface="Happy Monkey"/>
              <a:sym typeface="Happy Monkey"/>
            </a:endParaRPr>
          </a:p>
          <a:p>
            <a:pPr marL="0" lvl="0" indent="0" algn="ctr" rtl="0">
              <a:spcBef>
                <a:spcPts val="0"/>
              </a:spcBef>
              <a:spcAft>
                <a:spcPts val="0"/>
              </a:spcAft>
              <a:buClr>
                <a:schemeClr val="dk1"/>
              </a:buClr>
              <a:buSzPts val="1100"/>
              <a:buFont typeface="Arial"/>
              <a:buNone/>
            </a:pPr>
            <a:r>
              <a:rPr lang="en" sz="1800">
                <a:latin typeface="Happy Monkey"/>
                <a:ea typeface="Happy Monkey"/>
                <a:cs typeface="Happy Monkey"/>
                <a:sym typeface="Happy Monkey"/>
              </a:rPr>
              <a:t>“You always pass failure on the way to success.” -Mickey Rooney</a:t>
            </a:r>
            <a:endParaRPr sz="6000">
              <a:latin typeface="Happy Monkey"/>
              <a:ea typeface="Happy Monkey"/>
              <a:cs typeface="Happy Monkey"/>
              <a:sym typeface="Happy Monke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4974325" y="57000"/>
            <a:ext cx="4045200" cy="118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latin typeface="Happy Monkey"/>
                <a:ea typeface="Happy Monkey"/>
                <a:cs typeface="Happy Monkey"/>
                <a:sym typeface="Happy Monkey"/>
              </a:rPr>
              <a:t>Mindfulness Choice Board</a:t>
            </a:r>
            <a:endParaRPr sz="3600">
              <a:latin typeface="Happy Monkey"/>
              <a:ea typeface="Happy Monkey"/>
              <a:cs typeface="Happy Monkey"/>
              <a:sym typeface="Happy Monkey"/>
            </a:endParaRPr>
          </a:p>
        </p:txBody>
      </p:sp>
      <p:pic>
        <p:nvPicPr>
          <p:cNvPr id="97" name="Google Shape;97;p20"/>
          <p:cNvPicPr preferRelativeResize="0"/>
          <p:nvPr/>
        </p:nvPicPr>
        <p:blipFill rotWithShape="1">
          <a:blip r:embed="rId3">
            <a:alphaModFix/>
          </a:blip>
          <a:srcRect l="27205" t="13720" r="28107" b="12555"/>
          <a:stretch/>
        </p:blipFill>
        <p:spPr>
          <a:xfrm>
            <a:off x="61450" y="0"/>
            <a:ext cx="4777226" cy="5143500"/>
          </a:xfrm>
          <a:prstGeom prst="rect">
            <a:avLst/>
          </a:prstGeom>
          <a:noFill/>
          <a:ln>
            <a:noFill/>
          </a:ln>
        </p:spPr>
      </p:pic>
      <p:sp>
        <p:nvSpPr>
          <p:cNvPr id="98" name="Google Shape;98;p20"/>
          <p:cNvSpPr txBox="1"/>
          <p:nvPr/>
        </p:nvSpPr>
        <p:spPr>
          <a:xfrm>
            <a:off x="5081500" y="1108275"/>
            <a:ext cx="3861900" cy="396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latin typeface="Happy Monkey"/>
                <a:ea typeface="Happy Monkey"/>
                <a:cs typeface="Happy Monkey"/>
                <a:sym typeface="Happy Monkey"/>
              </a:rPr>
              <a:t>Practice all of these Mindfulness breathing techniques:</a:t>
            </a:r>
            <a:endParaRPr sz="1600" b="1">
              <a:latin typeface="Happy Monkey"/>
              <a:ea typeface="Happy Monkey"/>
              <a:cs typeface="Happy Monkey"/>
              <a:sym typeface="Happy Monkey"/>
            </a:endParaRPr>
          </a:p>
          <a:p>
            <a:pPr marL="0" lvl="0" indent="0" algn="l" rtl="0">
              <a:spcBef>
                <a:spcPts val="0"/>
              </a:spcBef>
              <a:spcAft>
                <a:spcPts val="0"/>
              </a:spcAft>
              <a:buNone/>
            </a:pPr>
            <a:endParaRPr sz="1600">
              <a:latin typeface="Happy Monkey"/>
              <a:ea typeface="Happy Monkey"/>
              <a:cs typeface="Happy Monkey"/>
              <a:sym typeface="Happy Monkey"/>
            </a:endParaRPr>
          </a:p>
          <a:p>
            <a:pPr marL="0" lvl="0" indent="0" algn="l" rtl="0">
              <a:spcBef>
                <a:spcPts val="0"/>
              </a:spcBef>
              <a:spcAft>
                <a:spcPts val="0"/>
              </a:spcAft>
              <a:buNone/>
            </a:pPr>
            <a:r>
              <a:rPr lang="en" sz="1600">
                <a:latin typeface="Happy Monkey"/>
                <a:ea typeface="Happy Monkey"/>
                <a:cs typeface="Happy Monkey"/>
                <a:sym typeface="Happy Monkey"/>
              </a:rPr>
              <a:t>*Which one did you feel the most calm with?</a:t>
            </a:r>
            <a:endParaRPr sz="1600">
              <a:latin typeface="Happy Monkey"/>
              <a:ea typeface="Happy Monkey"/>
              <a:cs typeface="Happy Monkey"/>
              <a:sym typeface="Happy Monkey"/>
            </a:endParaRPr>
          </a:p>
          <a:p>
            <a:pPr marL="0" lvl="0" indent="0" algn="l" rtl="0">
              <a:spcBef>
                <a:spcPts val="0"/>
              </a:spcBef>
              <a:spcAft>
                <a:spcPts val="0"/>
              </a:spcAft>
              <a:buNone/>
            </a:pPr>
            <a:endParaRPr sz="1600">
              <a:latin typeface="Happy Monkey"/>
              <a:ea typeface="Happy Monkey"/>
              <a:cs typeface="Happy Monkey"/>
              <a:sym typeface="Happy Monkey"/>
            </a:endParaRPr>
          </a:p>
          <a:p>
            <a:pPr marL="0" lvl="0" indent="0" algn="l" rtl="0">
              <a:spcBef>
                <a:spcPts val="0"/>
              </a:spcBef>
              <a:spcAft>
                <a:spcPts val="0"/>
              </a:spcAft>
              <a:buNone/>
            </a:pPr>
            <a:r>
              <a:rPr lang="en" sz="1600">
                <a:latin typeface="Happy Monkey"/>
                <a:ea typeface="Happy Monkey"/>
                <a:cs typeface="Happy Monkey"/>
                <a:sym typeface="Happy Monkey"/>
              </a:rPr>
              <a:t>*When can you use these techniques at home and at school?</a:t>
            </a:r>
            <a:endParaRPr sz="1600">
              <a:latin typeface="Happy Monkey"/>
              <a:ea typeface="Happy Monkey"/>
              <a:cs typeface="Happy Monkey"/>
              <a:sym typeface="Happy Monkey"/>
            </a:endParaRPr>
          </a:p>
          <a:p>
            <a:pPr marL="0" lvl="0" indent="0" algn="l" rtl="0">
              <a:spcBef>
                <a:spcPts val="0"/>
              </a:spcBef>
              <a:spcAft>
                <a:spcPts val="0"/>
              </a:spcAft>
              <a:buNone/>
            </a:pPr>
            <a:endParaRPr sz="1600">
              <a:latin typeface="Happy Monkey"/>
              <a:ea typeface="Happy Monkey"/>
              <a:cs typeface="Happy Monkey"/>
              <a:sym typeface="Happy Monkey"/>
            </a:endParaRPr>
          </a:p>
          <a:p>
            <a:pPr marL="0" lvl="0" indent="0" algn="l" rtl="0">
              <a:spcBef>
                <a:spcPts val="0"/>
              </a:spcBef>
              <a:spcAft>
                <a:spcPts val="0"/>
              </a:spcAft>
              <a:buNone/>
            </a:pPr>
            <a:endParaRPr sz="1600">
              <a:latin typeface="Happy Monkey"/>
              <a:ea typeface="Happy Monkey"/>
              <a:cs typeface="Happy Monkey"/>
              <a:sym typeface="Happy Monkey"/>
            </a:endParaRPr>
          </a:p>
          <a:p>
            <a:pPr marL="0" lvl="0" indent="0" algn="l" rtl="0">
              <a:spcBef>
                <a:spcPts val="0"/>
              </a:spcBef>
              <a:spcAft>
                <a:spcPts val="0"/>
              </a:spcAft>
              <a:buNone/>
            </a:pPr>
            <a:r>
              <a:rPr lang="en" sz="1600" b="1" u="sng">
                <a:latin typeface="Happy Monkey"/>
                <a:ea typeface="Happy Monkey"/>
                <a:cs typeface="Happy Monkey"/>
                <a:sym typeface="Happy Monkey"/>
              </a:rPr>
              <a:t>ACTIVITY:</a:t>
            </a:r>
            <a:r>
              <a:rPr lang="en" sz="1600">
                <a:latin typeface="Happy Monkey"/>
                <a:ea typeface="Happy Monkey"/>
                <a:cs typeface="Happy Monkey"/>
                <a:sym typeface="Happy Monkey"/>
              </a:rPr>
              <a:t> Teach someone in your house one of these techniques.</a:t>
            </a:r>
            <a:endParaRPr sz="1600">
              <a:latin typeface="Happy Monkey"/>
              <a:ea typeface="Happy Monkey"/>
              <a:cs typeface="Happy Monkey"/>
              <a:sym typeface="Happy Monkey"/>
            </a:endParaRPr>
          </a:p>
          <a:p>
            <a:pPr marL="0" lvl="0" indent="0" algn="l" rtl="0">
              <a:spcBef>
                <a:spcPts val="0"/>
              </a:spcBef>
              <a:spcAft>
                <a:spcPts val="0"/>
              </a:spcAft>
              <a:buNone/>
            </a:pPr>
            <a:endParaRPr sz="1600">
              <a:latin typeface="Happy Monkey"/>
              <a:ea typeface="Happy Monkey"/>
              <a:cs typeface="Happy Monkey"/>
              <a:sym typeface="Happy Monkey"/>
            </a:endParaRPr>
          </a:p>
          <a:p>
            <a:pPr marL="0" lvl="0" indent="0" algn="l" rtl="0">
              <a:spcBef>
                <a:spcPts val="0"/>
              </a:spcBef>
              <a:spcAft>
                <a:spcPts val="0"/>
              </a:spcAft>
              <a:buNone/>
            </a:pPr>
            <a:r>
              <a:rPr lang="en" sz="1600" b="1" u="sng">
                <a:latin typeface="Happy Monkey"/>
                <a:ea typeface="Happy Monkey"/>
                <a:cs typeface="Happy Monkey"/>
                <a:sym typeface="Happy Monkey"/>
              </a:rPr>
              <a:t>ACTIVITY:</a:t>
            </a:r>
            <a:r>
              <a:rPr lang="en" sz="1600">
                <a:latin typeface="Happy Monkey"/>
                <a:ea typeface="Happy Monkey"/>
                <a:cs typeface="Happy Monkey"/>
                <a:sym typeface="Happy Monkey"/>
              </a:rPr>
              <a:t> Create your own mindfulness breathing technique.</a:t>
            </a:r>
            <a:endParaRPr sz="1600">
              <a:latin typeface="Happy Monkey"/>
              <a:ea typeface="Happy Monkey"/>
              <a:cs typeface="Happy Monkey"/>
              <a:sym typeface="Happy Monke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102"/>
        <p:cNvGrpSpPr/>
        <p:nvPr/>
      </p:nvGrpSpPr>
      <p:grpSpPr>
        <a:xfrm>
          <a:off x="0" y="0"/>
          <a:ext cx="0" cy="0"/>
          <a:chOff x="0" y="0"/>
          <a:chExt cx="0" cy="0"/>
        </a:xfrm>
      </p:grpSpPr>
      <p:sp>
        <p:nvSpPr>
          <p:cNvPr id="103" name="Google Shape;103;p21"/>
          <p:cNvSpPr txBox="1">
            <a:spLocks noGrp="1"/>
          </p:cNvSpPr>
          <p:nvPr>
            <p:ph type="ctrTitle"/>
          </p:nvPr>
        </p:nvSpPr>
        <p:spPr>
          <a:xfrm>
            <a:off x="311700" y="2026775"/>
            <a:ext cx="8520600" cy="107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Happy Monkey"/>
                <a:ea typeface="Happy Monkey"/>
                <a:cs typeface="Happy Monkey"/>
                <a:sym typeface="Happy Monkey"/>
              </a:rPr>
              <a:t>Activity 4</a:t>
            </a:r>
            <a:endParaRPr sz="6000">
              <a:latin typeface="Happy Monkey"/>
              <a:ea typeface="Happy Monkey"/>
              <a:cs typeface="Happy Monkey"/>
              <a:sym typeface="Happy Monkey"/>
            </a:endParaRPr>
          </a:p>
          <a:p>
            <a:pPr marL="0" lvl="0" indent="0" algn="ctr" rtl="0">
              <a:spcBef>
                <a:spcPts val="0"/>
              </a:spcBef>
              <a:spcAft>
                <a:spcPts val="0"/>
              </a:spcAft>
              <a:buClr>
                <a:schemeClr val="dk1"/>
              </a:buClr>
              <a:buSzPts val="1100"/>
              <a:buFont typeface="Arial"/>
              <a:buNone/>
            </a:pPr>
            <a:r>
              <a:rPr lang="en" sz="1800">
                <a:highlight>
                  <a:srgbClr val="FF00FF"/>
                </a:highlight>
                <a:latin typeface="Happy Monkey"/>
                <a:ea typeface="Happy Monkey"/>
                <a:cs typeface="Happy Monkey"/>
                <a:sym typeface="Happy Monkey"/>
              </a:rPr>
              <a:t>“Do what you can, with what you have, where you are.” – </a:t>
            </a:r>
            <a:r>
              <a:rPr lang="en" sz="1800" b="1">
                <a:highlight>
                  <a:srgbClr val="FF00FF"/>
                </a:highlight>
                <a:uFill>
                  <a:noFill/>
                </a:uFill>
                <a:latin typeface="Happy Monkey"/>
                <a:ea typeface="Happy Monkey"/>
                <a:cs typeface="Happy Monkey"/>
                <a:sym typeface="Happy Monkey"/>
                <a:hlinkClick r:id="rId3"/>
              </a:rPr>
              <a:t>Theodore Roosevelt</a:t>
            </a:r>
            <a:endParaRPr sz="6000" b="1">
              <a:latin typeface="Happy Monkey"/>
              <a:ea typeface="Happy Monkey"/>
              <a:cs typeface="Happy Monkey"/>
              <a:sym typeface="Happy Monkey"/>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1085</Words>
  <Application>Microsoft Office PowerPoint</Application>
  <PresentationFormat>On-screen Show (16:9)</PresentationFormat>
  <Paragraphs>137</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Happy Monkey</vt:lpstr>
      <vt:lpstr>Arial</vt:lpstr>
      <vt:lpstr>Simple Light</vt:lpstr>
      <vt:lpstr>More ideas for Social Emotional Learning at Home 3rd-5th!  Created by: Hilary Ramirez (School Counselor)  and Megan Gross (SAI Teacher on Special Assignment)</vt:lpstr>
      <vt:lpstr>Activity 1 “The only way to have a friend is to be one.”- Ralph Waldo Emerson</vt:lpstr>
      <vt:lpstr>Kid President</vt:lpstr>
      <vt:lpstr>Positive T Design</vt:lpstr>
      <vt:lpstr>Activity 2 “The more that you read, the more things you will know. The more that you learn, the more places you’ll go.” – Dr. Seuss</vt:lpstr>
      <vt:lpstr>My Strong Mind By: Niels Van Hove</vt:lpstr>
      <vt:lpstr>Activity 3 “You always pass failure on the way to success.” -Mickey Rooney</vt:lpstr>
      <vt:lpstr>Mindfulness Choice Board</vt:lpstr>
      <vt:lpstr>Activity 4 “Do what you can, with what you have, where you are.” – Theodore Roosevelt</vt:lpstr>
      <vt:lpstr>Rosie Revere, Engineer By: Andrea Beaty</vt:lpstr>
      <vt:lpstr>Being an Engineer</vt:lpstr>
      <vt:lpstr>LEGO Creations</vt:lpstr>
      <vt:lpstr>Activity 5 “We grow great by dreams.”-Woodrow Wilson</vt:lpstr>
      <vt:lpstr>Grumpy Monkey By: Suzanne Lang</vt:lpstr>
      <vt:lpstr>Activity 6 “Make each day your masterpiece.” – John Wooden</vt:lpstr>
      <vt:lpstr>What if Everybody Did That? By: Colleen M. Madden</vt:lpstr>
      <vt:lpstr>Activity 7 “No one is perfect – that’s why pencils have erasers.”  – Wolfgang Riebe</vt:lpstr>
      <vt:lpstr>San Diego Zoo Rhinos</vt:lpstr>
      <vt:lpstr>Rhino Draw Along  Please remember this is a fun activity. Do your best and have fun.   </vt:lpstr>
      <vt:lpstr>Activity 8 “We all can dance when we find music we love.” – Giles Andreae</vt:lpstr>
      <vt:lpstr>Happy By: Pharrell Williams/Kids Bop</vt:lpstr>
      <vt:lpstr>Activity 9  “Why fit in when you were born to stand out?” – Dr. Seuss</vt:lpstr>
      <vt:lpstr>Spaghetti In a Hot Dog Bun By: Maria Dismondy</vt:lpstr>
      <vt:lpstr>Activity 10 “It’s not what happens to you, but how you react to it that matters.” – Epictetus</vt:lpstr>
      <vt:lpstr>What to do with a Problem? By:Kobi Yamada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ideas for Social Emotional Learning at Home 3rd-5th!  Created by: Hilary Ramirez (School Counselor)  and Megan Gross (SAI Teacher on Special Assignment)</dc:title>
  <dc:creator>Owner</dc:creator>
  <cp:lastModifiedBy>Shelly Balogh</cp:lastModifiedBy>
  <cp:revision>1</cp:revision>
  <dcterms:modified xsi:type="dcterms:W3CDTF">2023-02-22T19:27:12Z</dcterms:modified>
</cp:coreProperties>
</file>