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Happy Monkey"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1a5136c89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1a5136c8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1a5136c8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1a5136c8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1a5136c89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1a5136c8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1a5136c89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1a5136c8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1a5136c89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1a5136c8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1a5136c8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1a5136c8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1a5136c89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1a5136c8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1a5136c89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1a5136c8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1a5136c89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1a5136c8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19516613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19516613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1a5136c89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1a5136c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1a5136c89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1a5136c8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1a5136c89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1a5136c89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1a5136c89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1a5136c8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19516613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19516613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1a5136c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1a5136c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1a5136c8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1a5136c8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1a5136c8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1a5136c8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1a5136c8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1a5136c8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1a5136c8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1a5136c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1a5136c89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1a5136c8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1a5136c8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1a5136c8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Lum83DLPXIw"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hyperlink" Target="https://everydaypower.com/achievement-quote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everydaypower.com/john-wooden-quot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Clpw7PG7m1Q"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hyperlink" Target="https://everydaypower.com/theodore-roosevelt-quote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3sNVhNThxcc"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MeNY-RxDJi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lgZRMptA0Lk"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ZhcdyJ_Oq4"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hyperlink" Target="https://everydaypower.com/ways-for-overcoming-obstacl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everydaypower.com/happy-inspirational-quot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TYfji4YiS0"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UWx8R4l3or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9O5_Q-oLr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50075"/>
            <a:ext cx="8520600" cy="462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6000" dirty="0">
                <a:latin typeface="Happy Monkey"/>
                <a:ea typeface="Happy Monkey"/>
                <a:cs typeface="Happy Monkey"/>
                <a:sym typeface="Happy Monkey"/>
              </a:rPr>
              <a:t>More ideas for Social Emotional Learning at Home K-2nd!</a:t>
            </a:r>
            <a:endParaRPr sz="7200" dirty="0">
              <a:latin typeface="Happy Monkey"/>
              <a:ea typeface="Happy Monkey"/>
              <a:cs typeface="Happy Monkey"/>
              <a:sym typeface="Happy Monkey"/>
            </a:endParaRPr>
          </a:p>
          <a:p>
            <a:pPr marL="0" lvl="0" indent="0" algn="ctr" rtl="0">
              <a:spcBef>
                <a:spcPts val="0"/>
              </a:spcBef>
              <a:spcAft>
                <a:spcPts val="0"/>
              </a:spcAft>
              <a:buNone/>
            </a:pPr>
            <a:endParaRPr sz="7200" dirty="0">
              <a:latin typeface="Happy Monkey"/>
              <a:ea typeface="Happy Monkey"/>
              <a:cs typeface="Happy Monkey"/>
              <a:sym typeface="Happy Monkey"/>
            </a:endParaRPr>
          </a:p>
          <a:p>
            <a:pPr marL="0" lvl="0" indent="0" algn="ctr" rtl="0">
              <a:spcBef>
                <a:spcPts val="0"/>
              </a:spcBef>
              <a:spcAft>
                <a:spcPts val="0"/>
              </a:spcAft>
              <a:buNone/>
            </a:pPr>
            <a:r>
              <a:rPr lang="en" sz="1800" dirty="0">
                <a:latin typeface="Happy Monkey"/>
                <a:ea typeface="Happy Monkey"/>
                <a:cs typeface="Happy Monkey"/>
                <a:sym typeface="Happy Monkey"/>
              </a:rPr>
              <a:t>Created by: Hilary Ramirez (School Counselor)</a:t>
            </a:r>
            <a:endParaRPr sz="1800" dirty="0">
              <a:latin typeface="Happy Monkey"/>
              <a:ea typeface="Happy Monkey"/>
              <a:cs typeface="Happy Monkey"/>
              <a:sym typeface="Happy Monkey"/>
            </a:endParaRPr>
          </a:p>
          <a:p>
            <a:pPr marL="0" lvl="0" indent="0" algn="ctr" rtl="0">
              <a:spcBef>
                <a:spcPts val="0"/>
              </a:spcBef>
              <a:spcAft>
                <a:spcPts val="0"/>
              </a:spcAft>
              <a:buNone/>
            </a:pPr>
            <a:r>
              <a:rPr lang="en" sz="1800" dirty="0">
                <a:latin typeface="Happy Monkey"/>
                <a:ea typeface="Happy Monkey"/>
                <a:cs typeface="Happy Monkey"/>
                <a:sym typeface="Happy Monkey"/>
              </a:rPr>
              <a:t> and Megan Gross (SAI Teacher on Special Assignment)</a:t>
            </a:r>
            <a:endParaRPr sz="1800" dirty="0">
              <a:latin typeface="Happy Monkey"/>
              <a:ea typeface="Happy Monkey"/>
              <a:cs typeface="Happy Monkey"/>
              <a:sym typeface="Happy Monke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0" y="1641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5</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latin typeface="Happy Monkey"/>
                <a:ea typeface="Happy Monkey"/>
                <a:cs typeface="Happy Monkey"/>
                <a:sym typeface="Happy Monkey"/>
              </a:rPr>
              <a:t>“You always pass failure on the way to success.” -Mickey Rooney</a:t>
            </a:r>
            <a:endParaRPr sz="6000">
              <a:latin typeface="Happy Monkey"/>
              <a:ea typeface="Happy Monkey"/>
              <a:cs typeface="Happy Monkey"/>
              <a:sym typeface="Happy Monke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12"/>
        <p:cNvGrpSpPr/>
        <p:nvPr/>
      </p:nvGrpSpPr>
      <p:grpSpPr>
        <a:xfrm>
          <a:off x="0" y="0"/>
          <a:ext cx="0" cy="0"/>
          <a:chOff x="0" y="0"/>
          <a:chExt cx="0" cy="0"/>
        </a:xfrm>
      </p:grpSpPr>
      <p:pic>
        <p:nvPicPr>
          <p:cNvPr id="113" name="Google Shape;113;p23"/>
          <p:cNvPicPr preferRelativeResize="0"/>
          <p:nvPr/>
        </p:nvPicPr>
        <p:blipFill rotWithShape="1">
          <a:blip r:embed="rId3">
            <a:alphaModFix/>
          </a:blip>
          <a:srcRect l="20614" t="21935" r="21528" b="9514"/>
          <a:stretch/>
        </p:blipFill>
        <p:spPr>
          <a:xfrm>
            <a:off x="6092975" y="3309702"/>
            <a:ext cx="2436001" cy="1729298"/>
          </a:xfrm>
          <a:prstGeom prst="rect">
            <a:avLst/>
          </a:prstGeom>
          <a:noFill/>
          <a:ln>
            <a:noFill/>
          </a:ln>
        </p:spPr>
      </p:pic>
      <p:sp>
        <p:nvSpPr>
          <p:cNvPr id="114" name="Google Shape;114;p23"/>
          <p:cNvSpPr txBox="1">
            <a:spLocks noGrp="1"/>
          </p:cNvSpPr>
          <p:nvPr>
            <p:ph type="title"/>
          </p:nvPr>
        </p:nvSpPr>
        <p:spPr>
          <a:xfrm>
            <a:off x="152400" y="216425"/>
            <a:ext cx="5785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Mindful Breathing Techniques</a:t>
            </a:r>
            <a:endParaRPr sz="3000">
              <a:latin typeface="Happy Monkey"/>
              <a:ea typeface="Happy Monkey"/>
              <a:cs typeface="Happy Monkey"/>
              <a:sym typeface="Happy Monkey"/>
            </a:endParaRPr>
          </a:p>
        </p:txBody>
      </p:sp>
      <p:pic>
        <p:nvPicPr>
          <p:cNvPr id="115" name="Google Shape;115;p23"/>
          <p:cNvPicPr preferRelativeResize="0"/>
          <p:nvPr/>
        </p:nvPicPr>
        <p:blipFill rotWithShape="1">
          <a:blip r:embed="rId4">
            <a:alphaModFix/>
          </a:blip>
          <a:srcRect l="20067" t="16467" r="20946" b="17078"/>
          <a:stretch/>
        </p:blipFill>
        <p:spPr>
          <a:xfrm>
            <a:off x="6550175" y="1666300"/>
            <a:ext cx="2436001" cy="1608545"/>
          </a:xfrm>
          <a:prstGeom prst="rect">
            <a:avLst/>
          </a:prstGeom>
          <a:noFill/>
          <a:ln>
            <a:noFill/>
          </a:ln>
        </p:spPr>
      </p:pic>
      <p:pic>
        <p:nvPicPr>
          <p:cNvPr id="116" name="Google Shape;116;p23"/>
          <p:cNvPicPr preferRelativeResize="0"/>
          <p:nvPr/>
        </p:nvPicPr>
        <p:blipFill rotWithShape="1">
          <a:blip r:embed="rId5">
            <a:alphaModFix/>
          </a:blip>
          <a:srcRect l="20184" t="17616" r="21376" b="15681"/>
          <a:stretch/>
        </p:blipFill>
        <p:spPr>
          <a:xfrm>
            <a:off x="6042821" y="64025"/>
            <a:ext cx="2436001" cy="1563151"/>
          </a:xfrm>
          <a:prstGeom prst="rect">
            <a:avLst/>
          </a:prstGeom>
          <a:noFill/>
          <a:ln>
            <a:noFill/>
          </a:ln>
        </p:spPr>
      </p:pic>
      <p:sp>
        <p:nvSpPr>
          <p:cNvPr id="117" name="Google Shape;117;p23"/>
          <p:cNvSpPr txBox="1"/>
          <p:nvPr/>
        </p:nvSpPr>
        <p:spPr>
          <a:xfrm>
            <a:off x="285300" y="1153575"/>
            <a:ext cx="5549700" cy="40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Happy Monkey"/>
                <a:ea typeface="Happy Monkey"/>
                <a:cs typeface="Happy Monkey"/>
                <a:sym typeface="Happy Monkey"/>
              </a:rPr>
              <a:t>When you are feeling sad, excited, nervous, or if you need to calm down.</a:t>
            </a:r>
            <a:endParaRPr sz="2000" b="1">
              <a:latin typeface="Happy Monkey"/>
              <a:ea typeface="Happy Monkey"/>
              <a:cs typeface="Happy Monkey"/>
              <a:sym typeface="Happy Monkey"/>
            </a:endParaRPr>
          </a:p>
          <a:p>
            <a:pPr marL="457200" lvl="0" indent="-355600" algn="l" rtl="0">
              <a:spcBef>
                <a:spcPts val="0"/>
              </a:spcBef>
              <a:spcAft>
                <a:spcPts val="0"/>
              </a:spcAft>
              <a:buSzPts val="2000"/>
              <a:buFont typeface="Happy Monkey"/>
              <a:buAutoNum type="arabicPeriod"/>
            </a:pPr>
            <a:r>
              <a:rPr lang="en" sz="2000">
                <a:latin typeface="Happy Monkey"/>
                <a:ea typeface="Happy Monkey"/>
                <a:cs typeface="Happy Monkey"/>
                <a:sym typeface="Happy Monkey"/>
              </a:rPr>
              <a:t>Find a quiet location.</a:t>
            </a:r>
            <a:endParaRPr sz="2000">
              <a:latin typeface="Happy Monkey"/>
              <a:ea typeface="Happy Monkey"/>
              <a:cs typeface="Happy Monkey"/>
              <a:sym typeface="Happy Monkey"/>
            </a:endParaRPr>
          </a:p>
          <a:p>
            <a:pPr marL="457200" lvl="0" indent="-355600" algn="l" rtl="0">
              <a:spcBef>
                <a:spcPts val="0"/>
              </a:spcBef>
              <a:spcAft>
                <a:spcPts val="0"/>
              </a:spcAft>
              <a:buSzPts val="2000"/>
              <a:buFont typeface="Happy Monkey"/>
              <a:buAutoNum type="arabicPeriod"/>
            </a:pPr>
            <a:r>
              <a:rPr lang="en" sz="2000">
                <a:latin typeface="Happy Monkey"/>
                <a:ea typeface="Happy Monkey"/>
                <a:cs typeface="Happy Monkey"/>
                <a:sym typeface="Happy Monkey"/>
              </a:rPr>
              <a:t>Practice these 3 mindful techniques.</a:t>
            </a:r>
            <a:endParaRPr sz="2000">
              <a:latin typeface="Happy Monkey"/>
              <a:ea typeface="Happy Monkey"/>
              <a:cs typeface="Happy Monkey"/>
              <a:sym typeface="Happy Monkey"/>
            </a:endParaRPr>
          </a:p>
          <a:p>
            <a:pPr marL="457200" lvl="0" indent="-355600" algn="l" rtl="0">
              <a:spcBef>
                <a:spcPts val="0"/>
              </a:spcBef>
              <a:spcAft>
                <a:spcPts val="0"/>
              </a:spcAft>
              <a:buSzPts val="2000"/>
              <a:buFont typeface="Happy Monkey"/>
              <a:buAutoNum type="arabicPeriod"/>
            </a:pPr>
            <a:r>
              <a:rPr lang="en" sz="2000">
                <a:latin typeface="Happy Monkey"/>
                <a:ea typeface="Happy Monkey"/>
                <a:cs typeface="Happy Monkey"/>
                <a:sym typeface="Happy Monkey"/>
              </a:rPr>
              <a:t>Think about how your body feels when you are practicing these mindful breathing techniques.</a:t>
            </a:r>
            <a:endParaRPr sz="2000">
              <a:latin typeface="Happy Monkey"/>
              <a:ea typeface="Happy Monkey"/>
              <a:cs typeface="Happy Monkey"/>
              <a:sym typeface="Happy Monkey"/>
            </a:endParaRPr>
          </a:p>
          <a:p>
            <a:pPr marL="457200" lvl="0" indent="0" algn="l" rtl="0">
              <a:spcBef>
                <a:spcPts val="0"/>
              </a:spcBef>
              <a:spcAft>
                <a:spcPts val="0"/>
              </a:spcAft>
              <a:buNone/>
            </a:pPr>
            <a:endParaRPr sz="2000">
              <a:latin typeface="Happy Monkey"/>
              <a:ea typeface="Happy Monkey"/>
              <a:cs typeface="Happy Monkey"/>
              <a:sym typeface="Happy Monkey"/>
            </a:endParaRPr>
          </a:p>
          <a:p>
            <a:pPr marL="0" lvl="0" indent="0" algn="ctr" rtl="0">
              <a:spcBef>
                <a:spcPts val="0"/>
              </a:spcBef>
              <a:spcAft>
                <a:spcPts val="0"/>
              </a:spcAft>
              <a:buNone/>
            </a:pPr>
            <a:r>
              <a:rPr lang="en" sz="2000">
                <a:latin typeface="Happy Monkey"/>
                <a:ea typeface="Happy Monkey"/>
                <a:cs typeface="Happy Monkey"/>
                <a:sym typeface="Happy Monkey"/>
              </a:rPr>
              <a:t>Which one was your favorite? Once you have picked one, teach one of your family members how to practice this breathing technique.</a:t>
            </a:r>
            <a:endParaRPr sz="2000">
              <a:latin typeface="Happy Monkey"/>
              <a:ea typeface="Happy Monkey"/>
              <a:cs typeface="Happy Monkey"/>
              <a:sym typeface="Happy Monke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21"/>
        <p:cNvGrpSpPr/>
        <p:nvPr/>
      </p:nvGrpSpPr>
      <p:grpSpPr>
        <a:xfrm>
          <a:off x="0" y="0"/>
          <a:ext cx="0" cy="0"/>
          <a:chOff x="0" y="0"/>
          <a:chExt cx="0" cy="0"/>
        </a:xfrm>
      </p:grpSpPr>
      <p:sp>
        <p:nvSpPr>
          <p:cNvPr id="122" name="Google Shape;122;p24"/>
          <p:cNvSpPr txBox="1">
            <a:spLocks noGrp="1"/>
          </p:cNvSpPr>
          <p:nvPr>
            <p:ph type="ctrTitle"/>
          </p:nvPr>
        </p:nvSpPr>
        <p:spPr>
          <a:xfrm>
            <a:off x="311700" y="1641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6</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 “Why fit in when you were born to stand out?” – </a:t>
            </a:r>
            <a:r>
              <a:rPr lang="en" sz="1800" b="1">
                <a:highlight>
                  <a:srgbClr val="FF00FF"/>
                </a:highlight>
                <a:latin typeface="Happy Monkey"/>
                <a:ea typeface="Happy Monkey"/>
                <a:cs typeface="Happy Monkey"/>
                <a:sym typeface="Happy Monkey"/>
              </a:rPr>
              <a:t>Dr. Seuss</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6"/>
        <p:cNvGrpSpPr/>
        <p:nvPr/>
      </p:nvGrpSpPr>
      <p:grpSpPr>
        <a:xfrm>
          <a:off x="0" y="0"/>
          <a:ext cx="0" cy="0"/>
          <a:chOff x="0" y="0"/>
          <a:chExt cx="0" cy="0"/>
        </a:xfrm>
      </p:grpSpPr>
      <p:pic>
        <p:nvPicPr>
          <p:cNvPr id="127" name="Google Shape;127;p25" descr=" " title="My Many Colored Days">
            <a:hlinkClick r:id="rId3"/>
          </p:cNvPr>
          <p:cNvPicPr preferRelativeResize="0"/>
          <p:nvPr/>
        </p:nvPicPr>
        <p:blipFill>
          <a:blip r:embed="rId4">
            <a:alphaModFix/>
          </a:blip>
          <a:stretch>
            <a:fillRect/>
          </a:stretch>
        </p:blipFill>
        <p:spPr>
          <a:xfrm>
            <a:off x="4572000" y="1642525"/>
            <a:ext cx="4572000" cy="3429000"/>
          </a:xfrm>
          <a:prstGeom prst="rect">
            <a:avLst/>
          </a:prstGeom>
          <a:noFill/>
          <a:ln>
            <a:noFill/>
          </a:ln>
        </p:spPr>
      </p:pic>
      <p:sp>
        <p:nvSpPr>
          <p:cNvPr id="128" name="Google Shape;128;p25"/>
          <p:cNvSpPr txBox="1">
            <a:spLocks noGrp="1"/>
          </p:cNvSpPr>
          <p:nvPr>
            <p:ph type="title"/>
          </p:nvPr>
        </p:nvSpPr>
        <p:spPr>
          <a:xfrm>
            <a:off x="4572000" y="163025"/>
            <a:ext cx="4572000" cy="115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My Many Colored Days</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Dr. Seuss</a:t>
            </a:r>
            <a:endParaRPr sz="3000">
              <a:latin typeface="Happy Monkey"/>
              <a:ea typeface="Happy Monkey"/>
              <a:cs typeface="Happy Monkey"/>
              <a:sym typeface="Happy Monkey"/>
            </a:endParaRPr>
          </a:p>
        </p:txBody>
      </p:sp>
      <p:sp>
        <p:nvSpPr>
          <p:cNvPr id="129" name="Google Shape;129;p25"/>
          <p:cNvSpPr txBox="1">
            <a:spLocks noGrp="1"/>
          </p:cNvSpPr>
          <p:nvPr>
            <p:ph type="subTitle" idx="1"/>
          </p:nvPr>
        </p:nvSpPr>
        <p:spPr>
          <a:xfrm>
            <a:off x="62575" y="0"/>
            <a:ext cx="4455300" cy="510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000000"/>
                </a:solidFill>
                <a:latin typeface="Happy Monkey"/>
                <a:ea typeface="Happy Monkey"/>
                <a:cs typeface="Happy Monkey"/>
                <a:sym typeface="Happy Monkey"/>
              </a:rPr>
              <a:t>Questions:</a:t>
            </a:r>
            <a:endParaRPr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is your favorite color? And why?</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color would you choose to explain being sad?</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color would you choose to explain being happy?</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color would you choose to explain being frustrated?</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color would you choose to explain being excited?</a:t>
            </a:r>
            <a:endParaRPr>
              <a:solidFill>
                <a:srgbClr val="000000"/>
              </a:solidFill>
              <a:latin typeface="Happy Monkey"/>
              <a:ea typeface="Happy Monkey"/>
              <a:cs typeface="Happy Monkey"/>
              <a:sym typeface="Happy Monke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311700" y="2022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7</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“Make each day your masterpiece.” – </a:t>
            </a:r>
            <a:r>
              <a:rPr lang="en" sz="1800" b="1">
                <a:highlight>
                  <a:srgbClr val="FF00FF"/>
                </a:highlight>
                <a:uFill>
                  <a:noFill/>
                </a:uFill>
                <a:latin typeface="Happy Monkey"/>
                <a:ea typeface="Happy Monkey"/>
                <a:cs typeface="Happy Monkey"/>
                <a:sym typeface="Happy Monkey"/>
                <a:hlinkClick r:id="rId3"/>
              </a:rPr>
              <a:t>John </a:t>
            </a:r>
            <a:r>
              <a:rPr lang="en" sz="1800" b="1">
                <a:highlight>
                  <a:srgbClr val="FF00FF"/>
                </a:highlight>
                <a:uFill>
                  <a:noFill/>
                </a:uFill>
                <a:latin typeface="Happy Monkey"/>
                <a:ea typeface="Happy Monkey"/>
                <a:cs typeface="Happy Monkey"/>
                <a:sym typeface="Happy Monkey"/>
                <a:hlinkClick r:id="rId4"/>
              </a:rPr>
              <a:t>Wooden</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4572000" y="163025"/>
            <a:ext cx="4572000" cy="115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The Dot</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Peter H. Reynolds</a:t>
            </a:r>
            <a:endParaRPr sz="3000">
              <a:latin typeface="Happy Monkey"/>
              <a:ea typeface="Happy Monkey"/>
              <a:cs typeface="Happy Monkey"/>
              <a:sym typeface="Happy Monkey"/>
            </a:endParaRPr>
          </a:p>
        </p:txBody>
      </p:sp>
      <p:sp>
        <p:nvSpPr>
          <p:cNvPr id="140" name="Google Shape;140;p27"/>
          <p:cNvSpPr txBox="1">
            <a:spLocks noGrp="1"/>
          </p:cNvSpPr>
          <p:nvPr>
            <p:ph type="subTitle" idx="1"/>
          </p:nvPr>
        </p:nvSpPr>
        <p:spPr>
          <a:xfrm>
            <a:off x="62575" y="478900"/>
            <a:ext cx="4509600" cy="438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solidFill>
                  <a:srgbClr val="000000"/>
                </a:solidFill>
                <a:latin typeface="Happy Monkey"/>
                <a:ea typeface="Happy Monkey"/>
                <a:cs typeface="Happy Monkey"/>
                <a:sym typeface="Happy Monkey"/>
              </a:rPr>
              <a:t>ACTIVITY:</a:t>
            </a:r>
            <a:endParaRPr sz="2400"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2400">
                <a:solidFill>
                  <a:srgbClr val="000000"/>
                </a:solidFill>
                <a:latin typeface="Happy Monkey"/>
                <a:ea typeface="Happy Monkey"/>
                <a:cs typeface="Happy Monkey"/>
                <a:sym typeface="Happy Monkey"/>
              </a:rPr>
              <a:t>With someone in your house listen to the book and then both of you take a piece of paper and put a dot on your paper (think of it as a mistake). Now from that dot draw something. </a:t>
            </a:r>
            <a:endParaRPr sz="24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24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2400">
                <a:solidFill>
                  <a:srgbClr val="000000"/>
                </a:solidFill>
                <a:latin typeface="Happy Monkey"/>
                <a:ea typeface="Happy Monkey"/>
                <a:cs typeface="Happy Monkey"/>
                <a:sym typeface="Happy Monkey"/>
              </a:rPr>
              <a:t>A dot can lead to amazing things.</a:t>
            </a:r>
            <a:endParaRPr sz="24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2400">
              <a:latin typeface="Happy Monkey"/>
              <a:ea typeface="Happy Monkey"/>
              <a:cs typeface="Happy Monkey"/>
              <a:sym typeface="Happy Monkey"/>
            </a:endParaRPr>
          </a:p>
          <a:p>
            <a:pPr marL="0" lvl="0" indent="0" algn="ctr" rtl="0">
              <a:spcBef>
                <a:spcPts val="0"/>
              </a:spcBef>
              <a:spcAft>
                <a:spcPts val="0"/>
              </a:spcAft>
              <a:buNone/>
            </a:pPr>
            <a:endParaRPr sz="2400">
              <a:latin typeface="Happy Monkey"/>
              <a:ea typeface="Happy Monkey"/>
              <a:cs typeface="Happy Monkey"/>
              <a:sym typeface="Happy Monkey"/>
            </a:endParaRPr>
          </a:p>
        </p:txBody>
      </p:sp>
      <p:pic>
        <p:nvPicPr>
          <p:cNvPr id="141" name="Google Shape;141;p27" descr="Snugglebug story time with Sarah.&#10;I hope you enjoy this read-along with your family.&#10;&#10;Vashti believes that she cannot draw, &#10;but her art teacher's encouragement &#10;leads her to change her mind.&#10;&#10;&quot; Just make a mark and see where it takes you.&quot;&#10;&#10;The words of Vashti's teacher are &#10;a gentle invitation to self-expression.&#10;But Vashti can't draw-she's no artist.&#10;To prove her point,&#10;Vashti jabs at a blank sheet of paper,&#10;leaving an unremarkable, angry dot.&#10;&#10;&quot;There! &quot; she says.&#10;&#10;That one little dot marks  the beginning of &#10;Vashti's journey of surprise and self-discovery.&#10;That one little dot marks the beginning of&#10;Peter H. Reynolds's delicate fable about&#10;the creative spirit in all of us.&#10;That one little dot marks the beginning . . .&#10;&#10;[ The Dot ]&#10;by Peter H. Reynolds &#10;Cambridge, MA : Candlewick Press, 2003&#10;&#10;http://www.peterhreynolds.com/&#10;&#10;Music by Quincas Moreira&#10;[ Marigold ]&#10;&#10;세라와 함께 하는 어린이 동화읽기입니다.&#10;작가 Peter H. Reynolds 의 &#10;[ The Dot ] 을 함께 읽어보아요." title="The Dot by Peter H. Reynolds | Read aloud Book for kids">
            <a:hlinkClick r:id="rId3"/>
          </p:cNvPr>
          <p:cNvPicPr preferRelativeResize="0"/>
          <p:nvPr/>
        </p:nvPicPr>
        <p:blipFill>
          <a:blip r:embed="rId4">
            <a:alphaModFix/>
          </a:blip>
          <a:stretch>
            <a:fillRect/>
          </a:stretch>
        </p:blipFill>
        <p:spPr>
          <a:xfrm>
            <a:off x="4572000" y="1447800"/>
            <a:ext cx="4572000" cy="3695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45"/>
        <p:cNvGrpSpPr/>
        <p:nvPr/>
      </p:nvGrpSpPr>
      <p:grpSpPr>
        <a:xfrm>
          <a:off x="0" y="0"/>
          <a:ext cx="0" cy="0"/>
          <a:chOff x="0" y="0"/>
          <a:chExt cx="0" cy="0"/>
        </a:xfrm>
      </p:grpSpPr>
      <p:sp>
        <p:nvSpPr>
          <p:cNvPr id="146" name="Google Shape;146;p28"/>
          <p:cNvSpPr txBox="1">
            <a:spLocks noGrp="1"/>
          </p:cNvSpPr>
          <p:nvPr>
            <p:ph type="ctrTitle"/>
          </p:nvPr>
        </p:nvSpPr>
        <p:spPr>
          <a:xfrm>
            <a:off x="311700" y="18704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8</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“Do what you can, with what you have, where you are.” – </a:t>
            </a:r>
            <a:r>
              <a:rPr lang="en" sz="1800" b="1">
                <a:highlight>
                  <a:srgbClr val="FF00FF"/>
                </a:highlight>
                <a:uFill>
                  <a:noFill/>
                </a:uFill>
                <a:latin typeface="Happy Monkey"/>
                <a:ea typeface="Happy Monkey"/>
                <a:cs typeface="Happy Monkey"/>
                <a:sym typeface="Happy Monkey"/>
                <a:hlinkClick r:id="rId3"/>
              </a:rPr>
              <a:t>Theodore Roosevelt</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ctrTitle"/>
          </p:nvPr>
        </p:nvSpPr>
        <p:spPr>
          <a:xfrm>
            <a:off x="311700" y="439775"/>
            <a:ext cx="85206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Rosie Revere, Engineer</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Andrea Beaty</a:t>
            </a:r>
            <a:endParaRPr sz="3000">
              <a:latin typeface="Happy Monkey"/>
              <a:ea typeface="Happy Monkey"/>
              <a:cs typeface="Happy Monkey"/>
              <a:sym typeface="Happy Monkey"/>
            </a:endParaRPr>
          </a:p>
        </p:txBody>
      </p:sp>
      <p:pic>
        <p:nvPicPr>
          <p:cNvPr id="152" name="Google Shape;152;p29" descr="Today’s children’s books reading by PV storytime is ROSIE REVERE, ENGINEER by Andrea Beaty and David Roberts. &#10;This is the story of Rosie Revere, who dreamed of becoming a great engineer.&#10;Where some people see rubbish, Rosie Revere sees inspiration. Alone in her room at night, shy Rosie constructs great inventions from odds and ends. Hot dog dispensers, helium pants, python - repelling cheese hats: Rosie's gizmos would astound - if she ever let anyone see them. &#10;Afraid of failure, she hides them away under her bed. Until a fateful visit from her great-great-aunt Rose, who shows her that a first flop isn't something to fear - it's something to celebrate.&#10;&#10;Disclaimer:&#10;Text and illustrations are not owned by me. If you liked the story, please support the excellent author by purchasing a copy of the book. https://amzn.to/2LJ3Om1&#10;If you are the author/publisher of the book and would like the video taken down, I would really appreciate if you send me a note via email to pvstorytime2018@gmail.com and I will remove the video. Thank you!&#10;&#10;&#10;Please remember to subscribe for more videos! https://www.youtube.com/pvstorytime&#10;Thank you so much for all your support!&#10;#rosierevereengineer #rosierevereengineerbook #childrensbooksreadaloud" title="ROSIE REVERE, ENGINEER by Andrea Beaty and David Roberts - Children's Books Read Aloud">
            <a:hlinkClick r:id="rId3"/>
          </p:cNvPr>
          <p:cNvPicPr preferRelativeResize="0"/>
          <p:nvPr/>
        </p:nvPicPr>
        <p:blipFill>
          <a:blip r:embed="rId4">
            <a:alphaModFix/>
          </a:blip>
          <a:stretch>
            <a:fillRect/>
          </a:stretch>
        </p:blipFill>
        <p:spPr>
          <a:xfrm>
            <a:off x="1950575" y="1030775"/>
            <a:ext cx="5242850" cy="3932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114250" y="492250"/>
            <a:ext cx="4686300" cy="8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Being an Engineer</a:t>
            </a:r>
            <a:endParaRPr>
              <a:latin typeface="Happy Monkey"/>
              <a:ea typeface="Happy Monkey"/>
              <a:cs typeface="Happy Monkey"/>
              <a:sym typeface="Happy Monkey"/>
            </a:endParaRPr>
          </a:p>
        </p:txBody>
      </p:sp>
      <p:sp>
        <p:nvSpPr>
          <p:cNvPr id="158" name="Google Shape;158;p30"/>
          <p:cNvSpPr txBox="1">
            <a:spLocks noGrp="1"/>
          </p:cNvSpPr>
          <p:nvPr>
            <p:ph type="body" idx="2"/>
          </p:nvPr>
        </p:nvSpPr>
        <p:spPr>
          <a:xfrm>
            <a:off x="4572050" y="0"/>
            <a:ext cx="45720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Happy Monkey"/>
                <a:ea typeface="Happy Monkey"/>
                <a:cs typeface="Happy Monkey"/>
                <a:sym typeface="Happy Monkey"/>
              </a:rPr>
              <a:t>Now that you learned about Rosie Revere the Engineer how can you be an engineer/inventor at home:</a:t>
            </a:r>
            <a:endParaRPr>
              <a:latin typeface="Happy Monkey"/>
              <a:ea typeface="Happy Monkey"/>
              <a:cs typeface="Happy Monkey"/>
              <a:sym typeface="Happy Monkey"/>
            </a:endParaRPr>
          </a:p>
          <a:p>
            <a:pPr marL="0" lvl="0" indent="0" algn="ctr" rtl="0">
              <a:spcBef>
                <a:spcPts val="1600"/>
              </a:spcBef>
              <a:spcAft>
                <a:spcPts val="0"/>
              </a:spcAft>
              <a:buNone/>
            </a:pPr>
            <a:r>
              <a:rPr lang="en" b="1" u="sng">
                <a:latin typeface="Happy Monkey"/>
                <a:ea typeface="Happy Monkey"/>
                <a:cs typeface="Happy Monkey"/>
                <a:sym typeface="Happy Monkey"/>
              </a:rPr>
              <a:t>Things to think about:</a:t>
            </a:r>
            <a:endParaRPr b="1" u="sng">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is the name of your invention?</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problem does your invention serve?</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materials did you use to create your invention?</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*How does your invention work?</a:t>
            </a:r>
            <a:endParaRPr>
              <a:latin typeface="Happy Monkey"/>
              <a:ea typeface="Happy Monkey"/>
              <a:cs typeface="Happy Monkey"/>
              <a:sym typeface="Happy Monkey"/>
            </a:endParaRPr>
          </a:p>
          <a:p>
            <a:pPr marL="0" lvl="0" indent="0" algn="l" rtl="0">
              <a:spcBef>
                <a:spcPts val="1600"/>
              </a:spcBef>
              <a:spcAft>
                <a:spcPts val="1600"/>
              </a:spcAft>
              <a:buNone/>
            </a:pPr>
            <a:r>
              <a:rPr lang="en">
                <a:latin typeface="Happy Monkey"/>
                <a:ea typeface="Happy Monkey"/>
                <a:cs typeface="Happy Monkey"/>
                <a:sym typeface="Happy Monkey"/>
              </a:rPr>
              <a:t>*What is your favorite thing about your invention?</a:t>
            </a:r>
            <a:endParaRPr>
              <a:latin typeface="Happy Monkey"/>
              <a:ea typeface="Happy Monkey"/>
              <a:cs typeface="Happy Monkey"/>
              <a:sym typeface="Happy Monkey"/>
            </a:endParaRPr>
          </a:p>
        </p:txBody>
      </p:sp>
      <p:pic>
        <p:nvPicPr>
          <p:cNvPr id="159" name="Google Shape;159;p30"/>
          <p:cNvPicPr preferRelativeResize="0"/>
          <p:nvPr/>
        </p:nvPicPr>
        <p:blipFill>
          <a:blip r:embed="rId3">
            <a:alphaModFix/>
          </a:blip>
          <a:stretch>
            <a:fillRect/>
          </a:stretch>
        </p:blipFill>
        <p:spPr>
          <a:xfrm>
            <a:off x="1365300" y="1361500"/>
            <a:ext cx="1766775" cy="3847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113100" y="276500"/>
            <a:ext cx="4306500" cy="8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LEGO Creations</a:t>
            </a:r>
            <a:endParaRPr>
              <a:latin typeface="Happy Monkey"/>
              <a:ea typeface="Happy Monkey"/>
              <a:cs typeface="Happy Monkey"/>
              <a:sym typeface="Happy Monkey"/>
            </a:endParaRPr>
          </a:p>
        </p:txBody>
      </p:sp>
      <p:sp>
        <p:nvSpPr>
          <p:cNvPr id="165" name="Google Shape;165;p31"/>
          <p:cNvSpPr txBox="1">
            <a:spLocks noGrp="1"/>
          </p:cNvSpPr>
          <p:nvPr>
            <p:ph type="body" idx="2"/>
          </p:nvPr>
        </p:nvSpPr>
        <p:spPr>
          <a:xfrm>
            <a:off x="4572000" y="276500"/>
            <a:ext cx="4572000" cy="45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Happy Monkey"/>
                <a:ea typeface="Happy Monkey"/>
                <a:cs typeface="Happy Monkey"/>
                <a:sym typeface="Happy Monkey"/>
              </a:rPr>
              <a:t>Now that you learned about Rosie Revere the Engineer with LEGOs or Building materials:</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*Create a playground structure.</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*Create a new invention to help your family with chores.</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*Build an animal habitat.</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*Be creative and make something new.</a:t>
            </a:r>
            <a:endParaRPr>
              <a:latin typeface="Happy Monkey"/>
              <a:ea typeface="Happy Monkey"/>
              <a:cs typeface="Happy Monkey"/>
              <a:sym typeface="Happy Monkey"/>
            </a:endParaRPr>
          </a:p>
          <a:p>
            <a:pPr marL="0" lvl="0" indent="0" algn="l" rtl="0">
              <a:spcBef>
                <a:spcPts val="1600"/>
              </a:spcBef>
              <a:spcAft>
                <a:spcPts val="1600"/>
              </a:spcAft>
              <a:buNone/>
            </a:pPr>
            <a:endParaRPr>
              <a:latin typeface="Happy Monkey"/>
              <a:ea typeface="Happy Monkey"/>
              <a:cs typeface="Happy Monkey"/>
              <a:sym typeface="Happy Monkey"/>
            </a:endParaRPr>
          </a:p>
        </p:txBody>
      </p:sp>
      <p:pic>
        <p:nvPicPr>
          <p:cNvPr id="166" name="Google Shape;166;p31"/>
          <p:cNvPicPr preferRelativeResize="0"/>
          <p:nvPr/>
        </p:nvPicPr>
        <p:blipFill>
          <a:blip r:embed="rId3">
            <a:alphaModFix/>
          </a:blip>
          <a:stretch>
            <a:fillRect/>
          </a:stretch>
        </p:blipFill>
        <p:spPr>
          <a:xfrm>
            <a:off x="123425" y="1640500"/>
            <a:ext cx="4349450" cy="289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1</a:t>
            </a:r>
            <a:endParaRPr sz="60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“The only way to have a friend is to be one.”- Ralph Waldo Emerson </a:t>
            </a:r>
            <a:endParaRPr sz="1800">
              <a:latin typeface="Happy Monkey"/>
              <a:ea typeface="Happy Monkey"/>
              <a:cs typeface="Happy Monkey"/>
              <a:sym typeface="Happy Monke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11700" y="1827850"/>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9</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latin typeface="Happy Monkey"/>
                <a:ea typeface="Happy Monkey"/>
                <a:cs typeface="Happy Monkey"/>
                <a:sym typeface="Happy Monkey"/>
              </a:rPr>
              <a:t>“We grow great by dreams.”-Woodrow Wilson</a:t>
            </a:r>
            <a:endParaRPr sz="6000">
              <a:latin typeface="Happy Monkey"/>
              <a:ea typeface="Happy Monkey"/>
              <a:cs typeface="Happy Monkey"/>
              <a:sym typeface="Happy Monke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112625" y="98400"/>
            <a:ext cx="33414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u="sng">
                <a:latin typeface="Happy Monkey"/>
                <a:ea typeface="Happy Monkey"/>
                <a:cs typeface="Happy Monkey"/>
                <a:sym typeface="Happy Monkey"/>
              </a:rPr>
              <a:t>Emotions Charades</a:t>
            </a:r>
            <a:endParaRPr b="1" u="sng">
              <a:latin typeface="Happy Monkey"/>
              <a:ea typeface="Happy Monkey"/>
              <a:cs typeface="Happy Monkey"/>
              <a:sym typeface="Happy Monkey"/>
            </a:endParaRPr>
          </a:p>
        </p:txBody>
      </p:sp>
      <p:sp>
        <p:nvSpPr>
          <p:cNvPr id="177" name="Google Shape;177;p33"/>
          <p:cNvSpPr txBox="1">
            <a:spLocks noGrp="1"/>
          </p:cNvSpPr>
          <p:nvPr>
            <p:ph type="body" idx="1"/>
          </p:nvPr>
        </p:nvSpPr>
        <p:spPr>
          <a:xfrm>
            <a:off x="159300" y="854100"/>
            <a:ext cx="3341400" cy="371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0000"/>
                </a:solidFill>
                <a:latin typeface="Happy Monkey"/>
                <a:ea typeface="Happy Monkey"/>
                <a:cs typeface="Happy Monkey"/>
                <a:sym typeface="Happy Monkey"/>
              </a:rPr>
              <a:t>Now that you know how to read someone else’s body language. Write down a list of 10 emotions and play Emotions Charades with your family at dinner. </a:t>
            </a:r>
            <a:endParaRPr sz="1600" b="1">
              <a:solidFill>
                <a:srgbClr val="000000"/>
              </a:solidFill>
              <a:latin typeface="Happy Monkey"/>
              <a:ea typeface="Happy Monkey"/>
              <a:cs typeface="Happy Monkey"/>
              <a:sym typeface="Happy Monkey"/>
            </a:endParaRPr>
          </a:p>
          <a:p>
            <a:pPr marL="0" lvl="0" indent="0" algn="ctr" rtl="0">
              <a:spcBef>
                <a:spcPts val="1600"/>
              </a:spcBef>
              <a:spcAft>
                <a:spcPts val="1600"/>
              </a:spcAft>
              <a:buNone/>
            </a:pPr>
            <a:r>
              <a:rPr lang="en" sz="1600" b="1">
                <a:solidFill>
                  <a:srgbClr val="000000"/>
                </a:solidFill>
                <a:latin typeface="Happy Monkey"/>
                <a:ea typeface="Happy Monkey"/>
                <a:cs typeface="Happy Monkey"/>
                <a:sym typeface="Happy Monkey"/>
              </a:rPr>
              <a:t>How to play: You act out an emotion and your family members need to guess. This can sometimes be tricky because there are many different emotions! </a:t>
            </a:r>
            <a:endParaRPr sz="1600" b="1">
              <a:solidFill>
                <a:srgbClr val="000000"/>
              </a:solidFill>
              <a:latin typeface="Happy Monkey"/>
              <a:ea typeface="Happy Monkey"/>
              <a:cs typeface="Happy Monkey"/>
              <a:sym typeface="Happy Monkey"/>
            </a:endParaRPr>
          </a:p>
        </p:txBody>
      </p:sp>
      <p:pic>
        <p:nvPicPr>
          <p:cNvPr id="178" name="Google Shape;178;p33" descr="Emotions are a tricky thing for young children and toddlers. They’re overwhelming and hard to understand.  Help your child learn about Feelings and Emotions in this fun and engaging children's video,  with a guessing game centered on emotions and feelings.&#10;&#10;This video is also good for teaching Autism Spectrum Disorder (ASD) kids about emotions and feelings of the others and how to express themselves in daily life.&#10;&#10;~~~~~~~~~~~~~~~~~~~~~~~~~~~~~~~~~~~~~~~~~~~~~~~~~~~~~~~~~~~&#10;AWESOME GAMES TO HELP CHILDREN UNDERSTAND AND TALK ABOUT THEIR EMOTIONS AND FEELINGS&#10;&#10;1. How I'm Feeling - 52 Sentence Completion Cards to Get Children Talking About Their Feelings - Excellent resource for Parents, Teachers, Therapists and More | Designed for children 5-12: https://amzn.to/2NoIGWM&#10;&#10;2. Social Emotional Games NoWaries S.T.O.R.M. | Best Educational Learning Resources for Kids &amp; Adults | Emotional Awareness, Control, &amp; Vocabulary: https://amzn.to/2QgbPpe&#10;&#10;3. Mad Dragon: An Anger Control Card Game | Designed for children aged 6 to 12 |  Fun &amp; therapeutic card game teaching anger control:  https://amzn.to/2LDx6ER&#10;&#10;4. Don't Go Bananas - A CBT Game for Kids to Work on Controlling Strong Emotions | Tackling 5 Emotions: The game works through 5 strong emotions - anger, sadness, worry, fear and jealousy | Designed for children aged 6 to 12: https://amzn.to/3074f4N&#10;&#10;5. Friends and Neighbors: The Helping Game Emotional Development Cooperative Game for Kids |  In playing the game and reading about the feelings and needs of the characters, parents can help their children recognize feelings in others - the first step to building empathy | Designed for children aged 3 and up: https://amzn.to/2LCuJ5n&#10;&#10;~~~~~~~~~~~~~~~~~~~~~~~~~~~~~~~~~~~~~~~~~~~~~~~~~~~~~~~~~~~" title="Guess and Learn EMOTIONS and FEELINGS for Kids - PART 1 | Teach Emotions to Kids">
            <a:hlinkClick r:id="rId3"/>
          </p:cNvPr>
          <p:cNvPicPr preferRelativeResize="0"/>
          <p:nvPr/>
        </p:nvPicPr>
        <p:blipFill>
          <a:blip r:embed="rId4">
            <a:alphaModFix/>
          </a:blip>
          <a:stretch>
            <a:fillRect/>
          </a:stretch>
        </p:blipFill>
        <p:spPr>
          <a:xfrm>
            <a:off x="3653100" y="533400"/>
            <a:ext cx="5336600" cy="4002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11700" y="1641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10</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“No one is perfect – that’s why pencils have erasers.”  – </a:t>
            </a:r>
            <a:r>
              <a:rPr lang="en" sz="1800" b="1">
                <a:highlight>
                  <a:srgbClr val="FF00FF"/>
                </a:highlight>
                <a:latin typeface="Happy Monkey"/>
                <a:ea typeface="Happy Monkey"/>
                <a:cs typeface="Happy Monkey"/>
                <a:sym typeface="Happy Monkey"/>
              </a:rPr>
              <a:t>Wolfgang Riebe</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166025" y="80575"/>
            <a:ext cx="4045200" cy="11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Clark the Shark</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By:Bruce Hale</a:t>
            </a:r>
            <a:endParaRPr sz="3000">
              <a:latin typeface="Happy Monkey"/>
              <a:ea typeface="Happy Monkey"/>
              <a:cs typeface="Happy Monkey"/>
              <a:sym typeface="Happy Monkey"/>
            </a:endParaRPr>
          </a:p>
        </p:txBody>
      </p:sp>
      <p:sp>
        <p:nvSpPr>
          <p:cNvPr id="189" name="Google Shape;189;p35"/>
          <p:cNvSpPr txBox="1">
            <a:spLocks noGrp="1"/>
          </p:cNvSpPr>
          <p:nvPr>
            <p:ph type="body" idx="2"/>
          </p:nvPr>
        </p:nvSpPr>
        <p:spPr>
          <a:xfrm>
            <a:off x="4939500" y="161125"/>
            <a:ext cx="3837000" cy="4796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dk1"/>
                </a:solidFill>
                <a:latin typeface="Happy Monkey"/>
                <a:ea typeface="Happy Monkey"/>
                <a:cs typeface="Happy Monkey"/>
                <a:sym typeface="Happy Monkey"/>
              </a:rPr>
              <a:t>Clark has to learn there’s a time and place for everything. </a:t>
            </a:r>
            <a:endParaRPr>
              <a:solidFill>
                <a:schemeClr val="dk1"/>
              </a:solidFill>
              <a:latin typeface="Happy Monkey"/>
              <a:ea typeface="Happy Monkey"/>
              <a:cs typeface="Happy Monkey"/>
              <a:sym typeface="Happy Monkey"/>
            </a:endParaRPr>
          </a:p>
          <a:p>
            <a:pPr marL="0" lvl="0" indent="0" algn="ctr" rtl="0">
              <a:lnSpc>
                <a:spcPct val="100000"/>
              </a:lnSpc>
              <a:spcBef>
                <a:spcPts val="0"/>
              </a:spcBef>
              <a:spcAft>
                <a:spcPts val="0"/>
              </a:spcAft>
              <a:buNone/>
            </a:pPr>
            <a:endParaRPr sz="2100">
              <a:solidFill>
                <a:schemeClr val="dk1"/>
              </a:solidFill>
              <a:latin typeface="Happy Monkey"/>
              <a:ea typeface="Happy Monkey"/>
              <a:cs typeface="Happy Monkey"/>
              <a:sym typeface="Happy Monkey"/>
            </a:endParaRPr>
          </a:p>
          <a:p>
            <a:pPr marL="457200" lvl="0" indent="-330200" algn="l" rtl="0">
              <a:lnSpc>
                <a:spcPct val="150000"/>
              </a:lnSpc>
              <a:spcBef>
                <a:spcPts val="0"/>
              </a:spcBef>
              <a:spcAft>
                <a:spcPts val="0"/>
              </a:spcAft>
              <a:buClr>
                <a:schemeClr val="dk1"/>
              </a:buClr>
              <a:buSzPts val="1600"/>
              <a:buFont typeface="Happy Monkey"/>
              <a:buChar char="●"/>
            </a:pPr>
            <a:r>
              <a:rPr lang="en" sz="1600">
                <a:solidFill>
                  <a:schemeClr val="dk1"/>
                </a:solidFill>
                <a:latin typeface="Happy Monkey"/>
                <a:ea typeface="Happy Monkey"/>
                <a:cs typeface="Happy Monkey"/>
                <a:sym typeface="Happy Monkey"/>
              </a:rPr>
              <a:t>Do you have rules in your class? </a:t>
            </a:r>
            <a:endParaRPr sz="1600">
              <a:solidFill>
                <a:schemeClr val="dk1"/>
              </a:solidFill>
              <a:latin typeface="Happy Monkey"/>
              <a:ea typeface="Happy Monkey"/>
              <a:cs typeface="Happy Monkey"/>
              <a:sym typeface="Happy Monkey"/>
            </a:endParaRPr>
          </a:p>
          <a:p>
            <a:pPr marL="457200" lvl="0" indent="-330200" algn="l" rtl="0">
              <a:lnSpc>
                <a:spcPct val="150000"/>
              </a:lnSpc>
              <a:spcBef>
                <a:spcPts val="0"/>
              </a:spcBef>
              <a:spcAft>
                <a:spcPts val="0"/>
              </a:spcAft>
              <a:buClr>
                <a:schemeClr val="dk1"/>
              </a:buClr>
              <a:buSzPts val="1600"/>
              <a:buFont typeface="Happy Monkey"/>
              <a:buChar char="●"/>
            </a:pPr>
            <a:r>
              <a:rPr lang="en" sz="1600">
                <a:solidFill>
                  <a:schemeClr val="dk1"/>
                </a:solidFill>
                <a:latin typeface="Happy Monkey"/>
                <a:ea typeface="Happy Monkey"/>
                <a:cs typeface="Happy Monkey"/>
                <a:sym typeface="Happy Monkey"/>
              </a:rPr>
              <a:t>Do you have rules in your home?</a:t>
            </a:r>
            <a:endParaRPr sz="1600">
              <a:solidFill>
                <a:schemeClr val="dk1"/>
              </a:solidFill>
              <a:latin typeface="Happy Monkey"/>
              <a:ea typeface="Happy Monkey"/>
              <a:cs typeface="Happy Monkey"/>
              <a:sym typeface="Happy Monkey"/>
            </a:endParaRPr>
          </a:p>
          <a:p>
            <a:pPr marL="457200" lvl="0" indent="-330200" algn="l" rtl="0">
              <a:lnSpc>
                <a:spcPct val="150000"/>
              </a:lnSpc>
              <a:spcBef>
                <a:spcPts val="0"/>
              </a:spcBef>
              <a:spcAft>
                <a:spcPts val="0"/>
              </a:spcAft>
              <a:buClr>
                <a:schemeClr val="dk1"/>
              </a:buClr>
              <a:buSzPts val="1600"/>
              <a:buFont typeface="Happy Monkey"/>
              <a:buChar char="●"/>
            </a:pPr>
            <a:r>
              <a:rPr lang="en" sz="1600">
                <a:solidFill>
                  <a:schemeClr val="dk1"/>
                </a:solidFill>
                <a:latin typeface="Happy Monkey"/>
                <a:ea typeface="Happy Monkey"/>
                <a:cs typeface="Happy Monkey"/>
                <a:sym typeface="Happy Monkey"/>
              </a:rPr>
              <a:t>Think about a time when you have been too loud or wild at home. What happened? </a:t>
            </a:r>
            <a:endParaRPr sz="1600">
              <a:solidFill>
                <a:schemeClr val="dk1"/>
              </a:solidFill>
              <a:latin typeface="Happy Monkey"/>
              <a:ea typeface="Happy Monkey"/>
              <a:cs typeface="Happy Monkey"/>
              <a:sym typeface="Happy Monkey"/>
            </a:endParaRPr>
          </a:p>
          <a:p>
            <a:pPr marL="457200" lvl="0" indent="-330200" algn="l" rtl="0">
              <a:lnSpc>
                <a:spcPct val="150000"/>
              </a:lnSpc>
              <a:spcBef>
                <a:spcPts val="0"/>
              </a:spcBef>
              <a:spcAft>
                <a:spcPts val="0"/>
              </a:spcAft>
              <a:buClr>
                <a:schemeClr val="dk1"/>
              </a:buClr>
              <a:buSzPts val="1600"/>
              <a:buFont typeface="Happy Monkey"/>
              <a:buChar char="●"/>
            </a:pPr>
            <a:r>
              <a:rPr lang="en" sz="1600">
                <a:solidFill>
                  <a:schemeClr val="dk1"/>
                </a:solidFill>
                <a:latin typeface="Happy Monkey"/>
                <a:ea typeface="Happy Monkey"/>
                <a:cs typeface="Happy Monkey"/>
                <a:sym typeface="Happy Monkey"/>
              </a:rPr>
              <a:t>What rules do you have at home to help everyone get along during our school closure?</a:t>
            </a:r>
            <a:endParaRPr sz="1600">
              <a:solidFill>
                <a:schemeClr val="dk1"/>
              </a:solidFill>
              <a:latin typeface="Happy Monkey"/>
              <a:ea typeface="Happy Monkey"/>
              <a:cs typeface="Happy Monkey"/>
              <a:sym typeface="Happy Monkey"/>
            </a:endParaRPr>
          </a:p>
        </p:txBody>
      </p:sp>
      <p:pic>
        <p:nvPicPr>
          <p:cNvPr id="190" name="Google Shape;190;p35" descr="Clark The Shark is written by Bruce Hale, illustrated by Guy Francis and read by Chris Pine.&#10;&#10;Clark is a shark with zing, bang, and boom. Clark zooms into school, crashes through the classroom, and is rowdy at recess. Clark loves life – but when his enthusiasm is too much for his friends, Clark’s teacher, Mrs. Inkydink, helps him figure out a way to tone it down. Clark the Shark celebrates boisterous enthusiasm – and knowing when it’s time for indoor voices.&#10;&#10;View the teacher activity guide here: http://bit.ly/tg_clarktheshark&#10;View the parent activity guide here: http://bit.ly/pg_clarktheshark&#10;&#10;Watch all of our videos at http://www.storylineonline.net/." title="Clark the Shark read by Chris Pine">
            <a:hlinkClick r:id="rId3"/>
          </p:cNvPr>
          <p:cNvPicPr preferRelativeResize="0"/>
          <p:nvPr/>
        </p:nvPicPr>
        <p:blipFill>
          <a:blip r:embed="rId4">
            <a:alphaModFix/>
          </a:blip>
          <a:stretch>
            <a:fillRect/>
          </a:stretch>
        </p:blipFill>
        <p:spPr>
          <a:xfrm>
            <a:off x="27250" y="1309375"/>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837500" y="190500"/>
            <a:ext cx="4045200" cy="100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Do Unto Otters</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Laurie Keller</a:t>
            </a:r>
            <a:endParaRPr sz="3000">
              <a:latin typeface="Happy Monkey"/>
              <a:ea typeface="Happy Monkey"/>
              <a:cs typeface="Happy Monkey"/>
              <a:sym typeface="Happy Monkey"/>
            </a:endParaRPr>
          </a:p>
        </p:txBody>
      </p:sp>
      <p:sp>
        <p:nvSpPr>
          <p:cNvPr id="65" name="Google Shape;65;p15"/>
          <p:cNvSpPr txBox="1">
            <a:spLocks noGrp="1"/>
          </p:cNvSpPr>
          <p:nvPr>
            <p:ph type="subTitle" idx="1"/>
          </p:nvPr>
        </p:nvSpPr>
        <p:spPr>
          <a:xfrm>
            <a:off x="111550" y="190500"/>
            <a:ext cx="4460400" cy="495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00"/>
                </a:solidFill>
                <a:latin typeface="Happy Monkey"/>
                <a:ea typeface="Happy Monkey"/>
                <a:cs typeface="Happy Monkey"/>
                <a:sym typeface="Happy Monkey"/>
              </a:rPr>
              <a:t>We can practice the Golden Rule with the people in our home. </a:t>
            </a:r>
            <a:endParaRPr b="1">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700" b="1">
                <a:solidFill>
                  <a:srgbClr val="000000"/>
                </a:solidFill>
                <a:latin typeface="Happy Monkey"/>
                <a:ea typeface="Happy Monkey"/>
                <a:cs typeface="Happy Monkey"/>
                <a:sym typeface="Happy Monkey"/>
              </a:rPr>
              <a:t>Be friendly:</a:t>
            </a:r>
            <a:r>
              <a:rPr lang="en" sz="1700">
                <a:solidFill>
                  <a:srgbClr val="000000"/>
                </a:solidFill>
                <a:latin typeface="Happy Monkey"/>
                <a:ea typeface="Happy Monkey"/>
                <a:cs typeface="Happy Monkey"/>
                <a:sym typeface="Happy Monkey"/>
              </a:rPr>
              <a:t> Say “Good morning!” or “How are you?”</a:t>
            </a:r>
            <a:endParaRPr sz="17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700" b="1">
                <a:solidFill>
                  <a:srgbClr val="000000"/>
                </a:solidFill>
                <a:latin typeface="Happy Monkey"/>
                <a:ea typeface="Happy Monkey"/>
                <a:cs typeface="Happy Monkey"/>
                <a:sym typeface="Happy Monkey"/>
              </a:rPr>
              <a:t>Be polite:  </a:t>
            </a:r>
            <a:r>
              <a:rPr lang="en" sz="1700">
                <a:solidFill>
                  <a:srgbClr val="000000"/>
                </a:solidFill>
                <a:latin typeface="Happy Monkey"/>
                <a:ea typeface="Happy Monkey"/>
                <a:cs typeface="Happy Monkey"/>
                <a:sym typeface="Happy Monkey"/>
              </a:rPr>
              <a:t>Use a inside voice</a:t>
            </a:r>
            <a:endParaRPr sz="17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700" b="1">
                <a:solidFill>
                  <a:srgbClr val="000000"/>
                </a:solidFill>
                <a:latin typeface="Happy Monkey"/>
                <a:ea typeface="Happy Monkey"/>
                <a:cs typeface="Happy Monkey"/>
                <a:sym typeface="Happy Monkey"/>
              </a:rPr>
              <a:t>Be honest:</a:t>
            </a:r>
            <a:r>
              <a:rPr lang="en" sz="1700">
                <a:solidFill>
                  <a:srgbClr val="000000"/>
                </a:solidFill>
                <a:latin typeface="Happy Monkey"/>
                <a:ea typeface="Happy Monkey"/>
                <a:cs typeface="Happy Monkey"/>
                <a:sym typeface="Happy Monkey"/>
              </a:rPr>
              <a:t> Tell the truth</a:t>
            </a:r>
            <a:endParaRPr sz="17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700" b="1">
                <a:solidFill>
                  <a:srgbClr val="000000"/>
                </a:solidFill>
                <a:latin typeface="Happy Monkey"/>
                <a:ea typeface="Happy Monkey"/>
                <a:cs typeface="Happy Monkey"/>
                <a:sym typeface="Happy Monkey"/>
              </a:rPr>
              <a:t>Be kind:</a:t>
            </a:r>
            <a:r>
              <a:rPr lang="en" sz="1700">
                <a:solidFill>
                  <a:srgbClr val="000000"/>
                </a:solidFill>
                <a:latin typeface="Happy Monkey"/>
                <a:ea typeface="Happy Monkey"/>
                <a:cs typeface="Happy Monkey"/>
                <a:sym typeface="Happy Monkey"/>
              </a:rPr>
              <a:t> Use nice words </a:t>
            </a:r>
            <a:endParaRPr sz="17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700" b="1">
                <a:solidFill>
                  <a:srgbClr val="000000"/>
                </a:solidFill>
                <a:latin typeface="Happy Monkey"/>
                <a:ea typeface="Happy Monkey"/>
                <a:cs typeface="Happy Monkey"/>
                <a:sym typeface="Happy Monkey"/>
              </a:rPr>
              <a:t>Share: </a:t>
            </a:r>
            <a:r>
              <a:rPr lang="en" sz="1700">
                <a:solidFill>
                  <a:srgbClr val="000000"/>
                </a:solidFill>
                <a:latin typeface="Happy Monkey"/>
                <a:ea typeface="Happy Monkey"/>
                <a:cs typeface="Happy Monkey"/>
                <a:sym typeface="Happy Monkey"/>
              </a:rPr>
              <a:t>Play together with your siblings</a:t>
            </a:r>
            <a:endParaRPr sz="17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700" b="1">
                <a:solidFill>
                  <a:srgbClr val="000000"/>
                </a:solidFill>
                <a:latin typeface="Happy Monkey"/>
                <a:ea typeface="Happy Monkey"/>
                <a:cs typeface="Happy Monkey"/>
                <a:sym typeface="Happy Monkey"/>
              </a:rPr>
              <a:t>Help each other: </a:t>
            </a:r>
            <a:r>
              <a:rPr lang="en" sz="1700">
                <a:solidFill>
                  <a:srgbClr val="000000"/>
                </a:solidFill>
                <a:latin typeface="Happy Monkey"/>
                <a:ea typeface="Happy Monkey"/>
                <a:cs typeface="Happy Monkey"/>
                <a:sym typeface="Happy Monkey"/>
              </a:rPr>
              <a:t>Help clean up or pick up your toys</a:t>
            </a:r>
            <a:endParaRPr sz="20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2000">
                <a:solidFill>
                  <a:srgbClr val="000000"/>
                </a:solidFill>
                <a:latin typeface="Happy Monkey"/>
                <a:ea typeface="Happy Monkey"/>
                <a:cs typeface="Happy Monkey"/>
                <a:sym typeface="Happy Monkey"/>
              </a:rPr>
              <a:t>What else can you do?</a:t>
            </a:r>
            <a:endParaRPr sz="20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latin typeface="Happy Monkey"/>
              <a:ea typeface="Happy Monkey"/>
              <a:cs typeface="Happy Monkey"/>
              <a:sym typeface="Happy Monkey"/>
            </a:endParaRPr>
          </a:p>
        </p:txBody>
      </p:sp>
      <p:pic>
        <p:nvPicPr>
          <p:cNvPr id="66" name="Google Shape;66;p15" descr="I like the way that squirrel swallowed that acorn whole.&#10;&#10;Reply&#10;&#10;Add a new comment&#10;&#10;Add a comment" title="Do Unto Otters">
            <a:hlinkClick r:id="rId3"/>
          </p:cNvPr>
          <p:cNvPicPr preferRelativeResize="0"/>
          <p:nvPr/>
        </p:nvPicPr>
        <p:blipFill>
          <a:blip r:embed="rId4">
            <a:alphaModFix/>
          </a:blip>
          <a:stretch>
            <a:fillRect/>
          </a:stretch>
        </p:blipFill>
        <p:spPr>
          <a:xfrm>
            <a:off x="4726475" y="1344000"/>
            <a:ext cx="4267250" cy="32004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311700" y="19505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2</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highlight>
                  <a:srgbClr val="FF00FF"/>
                </a:highlight>
                <a:latin typeface="Happy Monkey"/>
                <a:ea typeface="Happy Monkey"/>
                <a:cs typeface="Happy Monkey"/>
                <a:sym typeface="Happy Monkey"/>
              </a:rPr>
              <a:t>“It’s not what happens to you, but </a:t>
            </a:r>
            <a:r>
              <a:rPr lang="en" sz="1800">
                <a:highlight>
                  <a:srgbClr val="FF00FF"/>
                </a:highlight>
                <a:uFill>
                  <a:noFill/>
                </a:uFill>
                <a:latin typeface="Happy Monkey"/>
                <a:ea typeface="Happy Monkey"/>
                <a:cs typeface="Happy Monkey"/>
                <a:sym typeface="Happy Monkey"/>
                <a:hlinkClick r:id="rId3"/>
              </a:rPr>
              <a:t>how you react to it that matters</a:t>
            </a:r>
            <a:r>
              <a:rPr lang="en" sz="1800">
                <a:highlight>
                  <a:srgbClr val="FF00FF"/>
                </a:highlight>
                <a:latin typeface="Happy Monkey"/>
                <a:ea typeface="Happy Monkey"/>
                <a:cs typeface="Happy Monkey"/>
                <a:sym typeface="Happy Monkey"/>
              </a:rPr>
              <a:t>.” – </a:t>
            </a:r>
            <a:r>
              <a:rPr lang="en" sz="1800" b="1">
                <a:highlight>
                  <a:srgbClr val="FF00FF"/>
                </a:highlight>
                <a:uFill>
                  <a:noFill/>
                </a:uFill>
                <a:latin typeface="Happy Monkey"/>
                <a:ea typeface="Happy Monkey"/>
                <a:cs typeface="Happy Monkey"/>
                <a:sym typeface="Happy Monkey"/>
                <a:hlinkClick r:id="rId4"/>
              </a:rPr>
              <a:t>Epictetus</a:t>
            </a:r>
            <a:endParaRPr sz="6000">
              <a:latin typeface="Happy Monkey"/>
              <a:ea typeface="Happy Monkey"/>
              <a:cs typeface="Happy Monkey"/>
              <a:sym typeface="Happy Monke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05250" y="190500"/>
            <a:ext cx="4675800" cy="100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latin typeface="Happy Monkey"/>
                <a:ea typeface="Happy Monkey"/>
                <a:cs typeface="Happy Monkey"/>
                <a:sym typeface="Happy Monkey"/>
              </a:rPr>
              <a:t>Stick and Stone</a:t>
            </a:r>
            <a:endParaRPr sz="2400">
              <a:latin typeface="Happy Monkey"/>
              <a:ea typeface="Happy Monkey"/>
              <a:cs typeface="Happy Monkey"/>
              <a:sym typeface="Happy Monkey"/>
            </a:endParaRPr>
          </a:p>
          <a:p>
            <a:pPr marL="0" lvl="0" indent="0" algn="ctr" rtl="0">
              <a:spcBef>
                <a:spcPts val="0"/>
              </a:spcBef>
              <a:spcAft>
                <a:spcPts val="0"/>
              </a:spcAft>
              <a:buNone/>
            </a:pPr>
            <a:r>
              <a:rPr lang="en" sz="2400">
                <a:latin typeface="Happy Monkey"/>
                <a:ea typeface="Happy Monkey"/>
                <a:cs typeface="Happy Monkey"/>
                <a:sym typeface="Happy Monkey"/>
              </a:rPr>
              <a:t>By: Beth Ferry and Tom Lichtenheld</a:t>
            </a:r>
            <a:endParaRPr sz="2400">
              <a:latin typeface="Happy Monkey"/>
              <a:ea typeface="Happy Monkey"/>
              <a:cs typeface="Happy Monkey"/>
              <a:sym typeface="Happy Monkey"/>
            </a:endParaRPr>
          </a:p>
        </p:txBody>
      </p:sp>
      <p:sp>
        <p:nvSpPr>
          <p:cNvPr id="77" name="Google Shape;77;p17"/>
          <p:cNvSpPr txBox="1">
            <a:spLocks noGrp="1"/>
          </p:cNvSpPr>
          <p:nvPr>
            <p:ph type="subTitle" idx="1"/>
          </p:nvPr>
        </p:nvSpPr>
        <p:spPr>
          <a:xfrm>
            <a:off x="51675" y="42350"/>
            <a:ext cx="43773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rgbClr val="000000"/>
                </a:solidFill>
                <a:latin typeface="Happy Monkey"/>
                <a:ea typeface="Happy Monkey"/>
                <a:cs typeface="Happy Monkey"/>
                <a:sym typeface="Happy Monkey"/>
              </a:rPr>
              <a:t>Before you watch:</a:t>
            </a:r>
            <a:endParaRPr sz="1800"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a:solidFill>
                  <a:srgbClr val="000000"/>
                </a:solidFill>
                <a:latin typeface="Happy Monkey"/>
                <a:ea typeface="Happy Monkey"/>
                <a:cs typeface="Happy Monkey"/>
                <a:sym typeface="Happy Monkey"/>
              </a:rPr>
              <a:t>Predict what you think it will be about. </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b="1">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b="1" u="sng">
                <a:solidFill>
                  <a:srgbClr val="000000"/>
                </a:solidFill>
                <a:latin typeface="Happy Monkey"/>
                <a:ea typeface="Happy Monkey"/>
                <a:cs typeface="Happy Monkey"/>
                <a:sym typeface="Happy Monkey"/>
              </a:rPr>
              <a:t>After you watch:</a:t>
            </a:r>
            <a:endParaRPr sz="1800"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a:solidFill>
                  <a:srgbClr val="000000"/>
                </a:solidFill>
                <a:latin typeface="Happy Monkey"/>
                <a:ea typeface="Happy Monkey"/>
                <a:cs typeface="Happy Monkey"/>
                <a:sym typeface="Happy Monkey"/>
              </a:rPr>
              <a:t>Why did Stick and Stone become friends?</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a:solidFill>
                  <a:srgbClr val="000000"/>
                </a:solidFill>
                <a:latin typeface="Happy Monkey"/>
                <a:ea typeface="Happy Monkey"/>
                <a:cs typeface="Happy Monkey"/>
                <a:sym typeface="Happy Monkey"/>
              </a:rPr>
              <a:t>What does it mean to stick up for someone?</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a:solidFill>
                  <a:srgbClr val="000000"/>
                </a:solidFill>
                <a:latin typeface="Happy Monkey"/>
                <a:ea typeface="Happy Monkey"/>
                <a:cs typeface="Happy Monkey"/>
                <a:sym typeface="Happy Monkey"/>
              </a:rPr>
              <a:t>What kind of friend is pinecone?</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chemeClr val="dk1"/>
              </a:solidFill>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What does the phrase “Stick, Stone. A perfect 10,” mean?</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b="1" u="sng">
                <a:solidFill>
                  <a:srgbClr val="000000"/>
                </a:solidFill>
                <a:latin typeface="Happy Monkey"/>
                <a:ea typeface="Happy Monkey"/>
                <a:cs typeface="Happy Monkey"/>
                <a:sym typeface="Happy Monkey"/>
              </a:rPr>
              <a:t>ACTIVITY:</a:t>
            </a:r>
            <a:r>
              <a:rPr lang="en" sz="1800">
                <a:solidFill>
                  <a:srgbClr val="000000"/>
                </a:solidFill>
                <a:latin typeface="Happy Monkey"/>
                <a:ea typeface="Happy Monkey"/>
                <a:cs typeface="Happy Monkey"/>
                <a:sym typeface="Happy Monkey"/>
              </a:rPr>
              <a:t> Draw a picture of yourself helping a friend. </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p:txBody>
      </p:sp>
      <p:pic>
        <p:nvPicPr>
          <p:cNvPr id="78" name="Google Shape;78;p17" descr="Cute simple story about an unusual friendship! Please join us for a dramatic read of  Stick and Stone by Beth Ferry read by Miss Jill." title="Stick and Stone by Beth Ferry (Read Aloud) | Storytime | Friendship">
            <a:hlinkClick r:id="rId3"/>
          </p:cNvPr>
          <p:cNvPicPr preferRelativeResize="0"/>
          <p:nvPr/>
        </p:nvPicPr>
        <p:blipFill>
          <a:blip r:embed="rId4">
            <a:alphaModFix/>
          </a:blip>
          <a:stretch>
            <a:fillRect/>
          </a:stretch>
        </p:blipFill>
        <p:spPr>
          <a:xfrm>
            <a:off x="4638038" y="1332800"/>
            <a:ext cx="4410226" cy="33076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ctrTitle"/>
          </p:nvPr>
        </p:nvSpPr>
        <p:spPr>
          <a:xfrm>
            <a:off x="311700" y="19466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3</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highlight>
                  <a:srgbClr val="FF00FF"/>
                </a:highlight>
                <a:latin typeface="Happy Monkey"/>
                <a:ea typeface="Happy Monkey"/>
                <a:cs typeface="Happy Monkey"/>
                <a:sym typeface="Happy Monkey"/>
              </a:rPr>
              <a:t>“The more that you read, the more things you will know. The more that you learn, the more places you’ll go.” – </a:t>
            </a:r>
            <a:r>
              <a:rPr lang="en" sz="1800" b="1">
                <a:highlight>
                  <a:srgbClr val="FF00FF"/>
                </a:highlight>
                <a:latin typeface="Happy Monkey"/>
                <a:ea typeface="Happy Monkey"/>
                <a:cs typeface="Happy Monkey"/>
                <a:sym typeface="Happy Monkey"/>
              </a:rPr>
              <a:t>Dr. Seuss</a:t>
            </a:r>
            <a:endParaRPr sz="6000">
              <a:latin typeface="Happy Monkey"/>
              <a:ea typeface="Happy Monkey"/>
              <a:cs typeface="Happy Monkey"/>
              <a:sym typeface="Happy Monke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65500" y="38100"/>
            <a:ext cx="4045200" cy="100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The Good Egg</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Jory John</a:t>
            </a:r>
            <a:endParaRPr sz="3000">
              <a:latin typeface="Happy Monkey"/>
              <a:ea typeface="Happy Monkey"/>
              <a:cs typeface="Happy Monkey"/>
              <a:sym typeface="Happy Monkey"/>
            </a:endParaRPr>
          </a:p>
        </p:txBody>
      </p:sp>
      <p:sp>
        <p:nvSpPr>
          <p:cNvPr id="89" name="Google Shape;89;p19"/>
          <p:cNvSpPr txBox="1"/>
          <p:nvPr/>
        </p:nvSpPr>
        <p:spPr>
          <a:xfrm>
            <a:off x="4982375" y="409000"/>
            <a:ext cx="3718200" cy="43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dk1"/>
                </a:solidFill>
                <a:latin typeface="Happy Monkey"/>
                <a:ea typeface="Happy Monkey"/>
                <a:cs typeface="Happy Monkey"/>
                <a:sym typeface="Happy Monkey"/>
              </a:rPr>
              <a:t>The Good Egg reminds us we don’t have to be perfect and neither do the people in our house!</a:t>
            </a:r>
            <a:endParaRPr sz="2100">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sz="2100">
              <a:solidFill>
                <a:schemeClr val="dk1"/>
              </a:solidFill>
              <a:latin typeface="Happy Monkey"/>
              <a:ea typeface="Happy Monkey"/>
              <a:cs typeface="Happy Monkey"/>
              <a:sym typeface="Happy Monkey"/>
            </a:endParaRPr>
          </a:p>
          <a:p>
            <a:pPr marL="0" lvl="0" indent="0" algn="ctr" rtl="0">
              <a:spcBef>
                <a:spcPts val="0"/>
              </a:spcBef>
              <a:spcAft>
                <a:spcPts val="0"/>
              </a:spcAft>
              <a:buNone/>
            </a:pPr>
            <a:r>
              <a:rPr lang="en" sz="2100">
                <a:solidFill>
                  <a:schemeClr val="dk1"/>
                </a:solidFill>
                <a:latin typeface="Happy Monkey"/>
                <a:ea typeface="Happy Monkey"/>
                <a:cs typeface="Happy Monkey"/>
                <a:sym typeface="Happy Monkey"/>
              </a:rPr>
              <a:t>Try out one of the Good Egg’s ideas for feeling better!</a:t>
            </a:r>
            <a:endParaRPr sz="2100">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Take deep breaths</a:t>
            </a: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Paint or draw a picture</a:t>
            </a: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Play outside </a:t>
            </a:r>
            <a:endParaRPr sz="2100">
              <a:solidFill>
                <a:schemeClr val="dk1"/>
              </a:solidFill>
              <a:latin typeface="Happy Monkey"/>
              <a:ea typeface="Happy Monkey"/>
              <a:cs typeface="Happy Monkey"/>
              <a:sym typeface="Happy Monkey"/>
            </a:endParaRPr>
          </a:p>
        </p:txBody>
      </p:sp>
      <p:pic>
        <p:nvPicPr>
          <p:cNvPr id="90" name="Google Shape;90;p19" descr="The Good Egg&#10;Author - Jory John&#10;Illustrator - Pete Oswald&#10;&#10;#StorytimeAnytime #TheGoodEgg #KidsBooks&#10;&#10;ABOUT THE BOOK&#10;Meet the good egg. He’s a verrrrrry good egg indeed.&#10;&#10;But trying to be so good is hard when everyone else is plain ol’ rotten.&#10;&#10;As the other eggs in the dozen behave badly, the good egg starts to crack from all the pressure of feeling like he has to be perfect.&#10;&#10;So, he decides enough is enough! It’s time for him to make a change…&#10;&#10;LEGAL&#10;All copyrighted material is owned solely by the copyright holder. This video is protected under the Fair Use Act - 17 U.S.C. § 107, 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 title="The Good Egg - Kids Books Read Aloud">
            <a:hlinkClick r:id="rId3"/>
          </p:cNvPr>
          <p:cNvPicPr preferRelativeResize="0"/>
          <p:nvPr/>
        </p:nvPicPr>
        <p:blipFill>
          <a:blip r:embed="rId4">
            <a:alphaModFix/>
          </a:blip>
          <a:stretch>
            <a:fillRect/>
          </a:stretch>
        </p:blipFill>
        <p:spPr>
          <a:xfrm>
            <a:off x="78300" y="1202800"/>
            <a:ext cx="44196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ctrTitle"/>
          </p:nvPr>
        </p:nvSpPr>
        <p:spPr>
          <a:xfrm>
            <a:off x="311700" y="1641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4</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 “We all can dance when we find music we love.” – </a:t>
            </a:r>
            <a:r>
              <a:rPr lang="en" sz="1800" b="1">
                <a:highlight>
                  <a:srgbClr val="FF00FF"/>
                </a:highlight>
                <a:latin typeface="Happy Monkey"/>
                <a:ea typeface="Happy Monkey"/>
                <a:cs typeface="Happy Monkey"/>
                <a:sym typeface="Happy Monkey"/>
              </a:rPr>
              <a:t>Giles Andreae</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body" idx="2"/>
          </p:nvPr>
        </p:nvSpPr>
        <p:spPr>
          <a:xfrm>
            <a:off x="367500" y="124800"/>
            <a:ext cx="3837000" cy="1178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900" b="1" u="sng">
                <a:solidFill>
                  <a:srgbClr val="000000"/>
                </a:solidFill>
                <a:latin typeface="Happy Monkey"/>
                <a:ea typeface="Happy Monkey"/>
                <a:cs typeface="Happy Monkey"/>
                <a:sym typeface="Happy Monkey"/>
              </a:rPr>
              <a:t>Count on Me</a:t>
            </a:r>
            <a:endParaRPr sz="1900" b="1" u="sng">
              <a:solidFill>
                <a:srgbClr val="000000"/>
              </a:solidFill>
              <a:latin typeface="Happy Monkey"/>
              <a:ea typeface="Happy Monkey"/>
              <a:cs typeface="Happy Monkey"/>
              <a:sym typeface="Happy Monkey"/>
            </a:endParaRPr>
          </a:p>
          <a:p>
            <a:pPr marL="0" lvl="0" indent="0" algn="ctr" rtl="0">
              <a:lnSpc>
                <a:spcPct val="100000"/>
              </a:lnSpc>
              <a:spcBef>
                <a:spcPts val="1600"/>
              </a:spcBef>
              <a:spcAft>
                <a:spcPts val="1600"/>
              </a:spcAft>
              <a:buNone/>
            </a:pPr>
            <a:r>
              <a:rPr lang="en" sz="1900" b="1" u="sng">
                <a:solidFill>
                  <a:srgbClr val="000000"/>
                </a:solidFill>
                <a:latin typeface="Happy Monkey"/>
                <a:ea typeface="Happy Monkey"/>
                <a:cs typeface="Happy Monkey"/>
                <a:sym typeface="Happy Monkey"/>
              </a:rPr>
              <a:t>By: Bruno Mars</a:t>
            </a:r>
            <a:endParaRPr sz="1900" b="1" u="sng">
              <a:solidFill>
                <a:srgbClr val="000000"/>
              </a:solidFill>
              <a:latin typeface="Happy Monkey"/>
              <a:ea typeface="Happy Monkey"/>
              <a:cs typeface="Happy Monkey"/>
              <a:sym typeface="Happy Monkey"/>
            </a:endParaRPr>
          </a:p>
        </p:txBody>
      </p:sp>
      <p:sp>
        <p:nvSpPr>
          <p:cNvPr id="101" name="Google Shape;101;p21"/>
          <p:cNvSpPr txBox="1"/>
          <p:nvPr/>
        </p:nvSpPr>
        <p:spPr>
          <a:xfrm>
            <a:off x="4697325" y="185900"/>
            <a:ext cx="4313100" cy="47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1"/>
          <p:cNvSpPr txBox="1"/>
          <p:nvPr/>
        </p:nvSpPr>
        <p:spPr>
          <a:xfrm>
            <a:off x="4697325" y="161150"/>
            <a:ext cx="4176600" cy="49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dk1"/>
                </a:solidFill>
                <a:latin typeface="Happy Monkey"/>
                <a:ea typeface="Happy Monkey"/>
                <a:cs typeface="Happy Monkey"/>
                <a:sym typeface="Happy Monkey"/>
              </a:rPr>
              <a:t>Help your friends count on you, even when we have to stay home!</a:t>
            </a:r>
            <a:endParaRPr sz="2100">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sz="2100">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2100" b="1" u="sng">
                <a:solidFill>
                  <a:schemeClr val="dk1"/>
                </a:solidFill>
                <a:latin typeface="Happy Monkey"/>
                <a:ea typeface="Happy Monkey"/>
                <a:cs typeface="Happy Monkey"/>
                <a:sym typeface="Happy Monkey"/>
              </a:rPr>
              <a:t>Think about:</a:t>
            </a:r>
            <a:r>
              <a:rPr lang="en" sz="2100">
                <a:solidFill>
                  <a:schemeClr val="dk1"/>
                </a:solidFill>
                <a:latin typeface="Happy Monkey"/>
                <a:ea typeface="Happy Monkey"/>
                <a:cs typeface="Happy Monkey"/>
                <a:sym typeface="Happy Monkey"/>
              </a:rPr>
              <a:t> How does this song and video make you feel?</a:t>
            </a:r>
            <a:endParaRPr sz="2100">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sz="2100">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2100" b="1" u="sng">
                <a:solidFill>
                  <a:schemeClr val="dk1"/>
                </a:solidFill>
                <a:latin typeface="Happy Monkey"/>
                <a:ea typeface="Happy Monkey"/>
                <a:cs typeface="Happy Monkey"/>
                <a:sym typeface="Happy Monkey"/>
              </a:rPr>
              <a:t>Count on me:</a:t>
            </a:r>
            <a:endParaRPr sz="2100" b="1" u="sng">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Draw pictures to post in your window. Friends on a walk can look for them.</a:t>
            </a: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Draw a card for a friend.</a:t>
            </a: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Ask an adult to help you call a friend to say hello!</a:t>
            </a:r>
            <a:endParaRPr sz="2100">
              <a:solidFill>
                <a:schemeClr val="dk1"/>
              </a:solidFill>
              <a:latin typeface="Happy Monkey"/>
              <a:ea typeface="Happy Monkey"/>
              <a:cs typeface="Happy Monkey"/>
              <a:sym typeface="Happy Monkey"/>
            </a:endParaRPr>
          </a:p>
        </p:txBody>
      </p:sp>
      <p:pic>
        <p:nvPicPr>
          <p:cNvPr id="103" name="Google Shape;103;p21" descr="Bruno Mars - &quot;Count On Me&quot; - Lyrics on screen and in description.&#10;I've used beautiful photos of animal friends for this song about friendship.&#10;&#10;&quot;Count on Me&quot; is a song by American singer and songwriter Bruno Mars for his debut studio album Doo-Wops &amp; Hooligans (2010). It was written by Mars, and Philip Lawrence and Ari Levine of production team The Smeezingtons, who also handled the song's production. The song has been released as a radio single in Australia and New Zealand, serving as the overall fifth single from Doo-Wops &amp; Hooligans.&#10;&#10;Bruno Mars - &quot;Count On Me&quot; Lyrics:&#10;&#10;Oh uh-huh&#10;If you ever find yourself stuck in the middle of the sea&#10;I'll sail the world to find you&#10;If you ever find yourself lost in the dark and you can't see&#10;I'll be the light to guide you&#10;&#10;We find out what we're made of&#10;When we are called to help our friends in need&#10;&#10;[Chorus:]&#10;You can count on me like 1, 2, 3&#10;I'll be there&#10;And I know when I need it&#10;I can count on you like 4, 3, 2&#10;You'll be there&#10;'Cause that's what friends are supposed to do, oh yeah&#10;Ooooooh, oooohhh yeah, yeah&#10;&#10;[Verse 2:]&#10;If you're tossin' and you're turnin'&#10;And you just can't fall asleep&#10;I'll sing a song beside you&#10;And if you ever forget how much you really mean to me&#10;Every day I will remind you&#10;&#10;Oooh&#10;We find out what we're made of&#10;When we are called to help our friends in need&#10;&#10;[Chorus:]&#10;You can count on me like 1, 2, 3&#10;I'll be there&#10;And I know when I need it&#10;I can count on you like 4, 3, 2&#10;You'll be there&#10;'Cause that's what friends are supposed to do, oh yeah&#10;Ooooooh, oooohhh yeah, yeah&#10;&#10;You'll always have my shoulder when you cry&#10;Oh, I'll never let go, never say goodbye&#10;You know...&#10;&#10;[Chorus:]&#10;You can count on me like 1, 2, 3&#10;I'll be there&#10;And I know when I need it&#10;I can count on you like 4, 3, 2&#10;You'll be there&#10;'Cause that's what friends are supposed to do, oh yeah&#10;Ooooooh, oooohhh&#10;&#10;You can count on me 'cause I can count on you" title="Bruno Mars - Count On Me - Lyrics on screen">
            <a:hlinkClick r:id="rId3"/>
          </p:cNvPr>
          <p:cNvPicPr preferRelativeResize="0"/>
          <p:nvPr/>
        </p:nvPicPr>
        <p:blipFill>
          <a:blip r:embed="rId4">
            <a:alphaModFix/>
          </a:blip>
          <a:stretch>
            <a:fillRect/>
          </a:stretch>
        </p:blipFill>
        <p:spPr>
          <a:xfrm>
            <a:off x="0" y="1455300"/>
            <a:ext cx="4544924" cy="3294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946</Words>
  <Application>Microsoft Office PowerPoint</Application>
  <PresentationFormat>On-screen Show (16:9)</PresentationFormat>
  <Paragraphs>120</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Happy Monkey</vt:lpstr>
      <vt:lpstr>Arial</vt:lpstr>
      <vt:lpstr>Simple Light</vt:lpstr>
      <vt:lpstr>More ideas for Social Emotional Learning at Home K-2nd!  Created by: Hilary Ramirez (School Counselor)  and Megan Gross (SAI Teacher on Special Assignment)</vt:lpstr>
      <vt:lpstr>Activity 1 “The only way to have a friend is to be one.”- Ralph Waldo Emerson </vt:lpstr>
      <vt:lpstr>Do Unto Otters By: Laurie Keller</vt:lpstr>
      <vt:lpstr>Activity 2 “It’s not what happens to you, but how you react to it that matters.” – Epictetus</vt:lpstr>
      <vt:lpstr>Stick and Stone By: Beth Ferry and Tom Lichtenheld</vt:lpstr>
      <vt:lpstr>Activity 3 “The more that you read, the more things you will know. The more that you learn, the more places you’ll go.” – Dr. Seuss</vt:lpstr>
      <vt:lpstr>The Good Egg By: Jory John</vt:lpstr>
      <vt:lpstr>Activity 4  “We all can dance when we find music we love.” – Giles Andreae</vt:lpstr>
      <vt:lpstr>PowerPoint Presentation</vt:lpstr>
      <vt:lpstr>Activity 5 “You always pass failure on the way to success.” -Mickey Rooney</vt:lpstr>
      <vt:lpstr>Mindful Breathing Techniques</vt:lpstr>
      <vt:lpstr>Activity 6  “Why fit in when you were born to stand out?” – Dr. Seuss</vt:lpstr>
      <vt:lpstr>My Many Colored Days By: Dr. Seuss</vt:lpstr>
      <vt:lpstr>Activity 7 “Make each day your masterpiece.” – John Wooden</vt:lpstr>
      <vt:lpstr>The Dot By: Peter H. Reynolds</vt:lpstr>
      <vt:lpstr>Activity 8 “Do what you can, with what you have, where you are.” – Theodore Roosevelt</vt:lpstr>
      <vt:lpstr>Rosie Revere, Engineer By: Andrea Beaty</vt:lpstr>
      <vt:lpstr>Being an Engineer</vt:lpstr>
      <vt:lpstr>LEGO Creations</vt:lpstr>
      <vt:lpstr>Activity 9 “We grow great by dreams.”-Woodrow Wilson</vt:lpstr>
      <vt:lpstr>Emotions Charades</vt:lpstr>
      <vt:lpstr>Activity 10 “No one is perfect – that’s why pencils have erasers.”  – Wolfgang Riebe</vt:lpstr>
      <vt:lpstr>Clark the Shark By:Bruce Hale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ideas for Social Emotional Learning at Home K-2nd!  Created by: Hilary Ramirez (School Counselor)  and Megan Gross (SAI Teacher on Special Assignment)</dc:title>
  <dc:creator>Owner</dc:creator>
  <cp:lastModifiedBy>Shelly Balogh</cp:lastModifiedBy>
  <cp:revision>1</cp:revision>
  <dcterms:modified xsi:type="dcterms:W3CDTF">2023-02-22T19:17:17Z</dcterms:modified>
</cp:coreProperties>
</file>